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1" r:id="rId5"/>
    <p:sldId id="263" r:id="rId6"/>
    <p:sldId id="270" r:id="rId7"/>
    <p:sldId id="258" r:id="rId8"/>
    <p:sldId id="260" r:id="rId9"/>
    <p:sldId id="262" r:id="rId10"/>
    <p:sldId id="271" r:id="rId11"/>
    <p:sldId id="264" r:id="rId12"/>
    <p:sldId id="265" r:id="rId13"/>
    <p:sldId id="272" r:id="rId14"/>
    <p:sldId id="267" r:id="rId15"/>
    <p:sldId id="268" r:id="rId1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Program Type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Emergency Shelter</c:v>
                </c:pt>
                <c:pt idx="1">
                  <c:v>Transitional Housing</c:v>
                </c:pt>
                <c:pt idx="2">
                  <c:v>Rapid Rehousing</c:v>
                </c:pt>
                <c:pt idx="3">
                  <c:v>Unsheltered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46</c:v>
                </c:pt>
                <c:pt idx="2">
                  <c:v>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Family Status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Single Adults</c:v>
                </c:pt>
                <c:pt idx="1">
                  <c:v>2 Parent Family</c:v>
                </c:pt>
                <c:pt idx="2">
                  <c:v>Single Parent Family</c:v>
                </c:pt>
                <c:pt idx="3">
                  <c:v>Couples w/o Children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938200906704896E-3"/>
          <c:y val="0.13614325825550877"/>
          <c:w val="0.8083335719398711"/>
          <c:h val="0.7897289873649514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Sheltered</c:v>
                </c:pt>
                <c:pt idx="1">
                  <c:v>Unsheltered</c:v>
                </c:pt>
                <c:pt idx="2">
                  <c:v>Total</c:v>
                </c:pt>
                <c:pt idx="3">
                  <c:v>At Risk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29</c:v>
                </c:pt>
                <c:pt idx="2">
                  <c:v>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Sheltered</c:v>
                </c:pt>
                <c:pt idx="1">
                  <c:v>Unsheltered</c:v>
                </c:pt>
                <c:pt idx="2">
                  <c:v>Total</c:v>
                </c:pt>
                <c:pt idx="3">
                  <c:v>At Risk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65</c:v>
                </c:pt>
                <c:pt idx="1">
                  <c:v>16</c:v>
                </c:pt>
                <c:pt idx="2">
                  <c:v>81</c:v>
                </c:pt>
                <c:pt idx="3">
                  <c:v>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Sheltered</c:v>
                </c:pt>
                <c:pt idx="1">
                  <c:v>Unsheltered</c:v>
                </c:pt>
                <c:pt idx="2">
                  <c:v>Total</c:v>
                </c:pt>
                <c:pt idx="3">
                  <c:v>At Risk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56</c:v>
                </c:pt>
                <c:pt idx="1">
                  <c:v>24</c:v>
                </c:pt>
                <c:pt idx="2">
                  <c:v>80</c:v>
                </c:pt>
                <c:pt idx="3">
                  <c:v>113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Summer 2010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Sheltered</c:v>
                </c:pt>
                <c:pt idx="1">
                  <c:v>Unsheltered</c:v>
                </c:pt>
                <c:pt idx="2">
                  <c:v>Total</c:v>
                </c:pt>
                <c:pt idx="3">
                  <c:v>At Risk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41</c:v>
                </c:pt>
                <c:pt idx="1">
                  <c:v>32</c:v>
                </c:pt>
                <c:pt idx="2">
                  <c:v>73</c:v>
                </c:pt>
                <c:pt idx="3">
                  <c:v>101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Sheltered</c:v>
                </c:pt>
                <c:pt idx="1">
                  <c:v>Unsheltered</c:v>
                </c:pt>
                <c:pt idx="2">
                  <c:v>Total</c:v>
                </c:pt>
                <c:pt idx="3">
                  <c:v>At Risk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60</c:v>
                </c:pt>
                <c:pt idx="1">
                  <c:v>31</c:v>
                </c:pt>
                <c:pt idx="2">
                  <c:v>91</c:v>
                </c:pt>
                <c:pt idx="3">
                  <c:v>118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Sheltered</c:v>
                </c:pt>
                <c:pt idx="1">
                  <c:v>Unsheltered</c:v>
                </c:pt>
                <c:pt idx="2">
                  <c:v>Total</c:v>
                </c:pt>
                <c:pt idx="3">
                  <c:v>At Risk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51</c:v>
                </c:pt>
                <c:pt idx="1">
                  <c:v>18</c:v>
                </c:pt>
                <c:pt idx="2">
                  <c:v>89</c:v>
                </c:pt>
                <c:pt idx="3">
                  <c:v>171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Sheltered</c:v>
                </c:pt>
                <c:pt idx="1">
                  <c:v>Unsheltered</c:v>
                </c:pt>
                <c:pt idx="2">
                  <c:v>Total</c:v>
                </c:pt>
                <c:pt idx="3">
                  <c:v>At Risk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53</c:v>
                </c:pt>
                <c:pt idx="1">
                  <c:v>6</c:v>
                </c:pt>
                <c:pt idx="2">
                  <c:v>59</c:v>
                </c:pt>
                <c:pt idx="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65248"/>
        <c:axId val="37366784"/>
      </c:barChart>
      <c:catAx>
        <c:axId val="37365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66784"/>
        <c:crosses val="autoZero"/>
        <c:auto val="1"/>
        <c:lblAlgn val="ctr"/>
        <c:lblOffset val="100"/>
        <c:noMultiLvlLbl val="0"/>
      </c:catAx>
      <c:valAx>
        <c:axId val="373667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7365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05F36-6179-482B-BDF0-435562F78897}" type="doc">
      <dgm:prSet loTypeId="urn:microsoft.com/office/officeart/2005/8/layout/cycle6" loCatId="cycle" qsTypeId="urn:microsoft.com/office/officeart/2005/8/quickstyle/3d9" qsCatId="3D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F5744C76-45CA-4443-8917-FC8814B22CE2}">
      <dgm:prSet phldrT="[Text]"/>
      <dgm:spPr/>
      <dgm:t>
        <a:bodyPr/>
        <a:lstStyle/>
        <a:p>
          <a:r>
            <a:rPr lang="en-US" dirty="0" smtClean="0"/>
            <a:t>Service-Based</a:t>
          </a:r>
          <a:endParaRPr lang="en-US" dirty="0"/>
        </a:p>
      </dgm:t>
    </dgm:pt>
    <dgm:pt modelId="{7381FCD1-8FA4-4598-879C-933169216B8D}" type="parTrans" cxnId="{8A453FE5-4904-4E0A-B141-71135B384B9F}">
      <dgm:prSet/>
      <dgm:spPr/>
      <dgm:t>
        <a:bodyPr/>
        <a:lstStyle/>
        <a:p>
          <a:endParaRPr lang="en-US"/>
        </a:p>
      </dgm:t>
    </dgm:pt>
    <dgm:pt modelId="{F3C8BBC7-BCA9-42A6-8A48-371209FE0EA2}" type="sibTrans" cxnId="{8A453FE5-4904-4E0A-B141-71135B384B9F}">
      <dgm:prSet/>
      <dgm:spPr/>
      <dgm:t>
        <a:bodyPr/>
        <a:lstStyle/>
        <a:p>
          <a:endParaRPr lang="en-US"/>
        </a:p>
      </dgm:t>
    </dgm:pt>
    <dgm:pt modelId="{91F66783-A590-47F1-B032-10E927090BDA}">
      <dgm:prSet phldrT="[Text]"/>
      <dgm:spPr/>
      <dgm:t>
        <a:bodyPr/>
        <a:lstStyle/>
        <a:p>
          <a:r>
            <a:rPr lang="en-US" dirty="0" smtClean="0"/>
            <a:t>Street</a:t>
          </a:r>
          <a:endParaRPr lang="en-US" dirty="0"/>
        </a:p>
      </dgm:t>
    </dgm:pt>
    <dgm:pt modelId="{CD677B30-BCE4-4459-ADF3-3C612519237F}" type="parTrans" cxnId="{D16FBCA7-468B-420D-A288-91549DD86D58}">
      <dgm:prSet/>
      <dgm:spPr/>
      <dgm:t>
        <a:bodyPr/>
        <a:lstStyle/>
        <a:p>
          <a:endParaRPr lang="en-US"/>
        </a:p>
      </dgm:t>
    </dgm:pt>
    <dgm:pt modelId="{1B7BD5AD-81AD-4EA0-B668-F7E16DE4BD9F}" type="sibTrans" cxnId="{D16FBCA7-468B-420D-A288-91549DD86D58}">
      <dgm:prSet/>
      <dgm:spPr/>
      <dgm:t>
        <a:bodyPr/>
        <a:lstStyle/>
        <a:p>
          <a:endParaRPr lang="en-US"/>
        </a:p>
      </dgm:t>
    </dgm:pt>
    <dgm:pt modelId="{522426A5-2DC2-4648-ABAB-B3723B3376F0}">
      <dgm:prSet phldrT="[Text]"/>
      <dgm:spPr/>
      <dgm:t>
        <a:bodyPr/>
        <a:lstStyle/>
        <a:p>
          <a:r>
            <a:rPr lang="en-US" dirty="0" smtClean="0"/>
            <a:t>Sheltered</a:t>
          </a:r>
          <a:endParaRPr lang="en-US" dirty="0"/>
        </a:p>
      </dgm:t>
    </dgm:pt>
    <dgm:pt modelId="{16D24AC2-3329-4B0B-AF70-93CA78D148BD}" type="parTrans" cxnId="{3DF10BF4-E6CB-45D8-8E1D-CCDB3DA8123E}">
      <dgm:prSet/>
      <dgm:spPr/>
      <dgm:t>
        <a:bodyPr/>
        <a:lstStyle/>
        <a:p>
          <a:endParaRPr lang="en-US"/>
        </a:p>
      </dgm:t>
    </dgm:pt>
    <dgm:pt modelId="{FB39E4D9-E3A1-4548-8C77-6F1D6CB37F42}" type="sibTrans" cxnId="{3DF10BF4-E6CB-45D8-8E1D-CCDB3DA8123E}">
      <dgm:prSet/>
      <dgm:spPr/>
      <dgm:t>
        <a:bodyPr/>
        <a:lstStyle/>
        <a:p>
          <a:endParaRPr lang="en-US"/>
        </a:p>
      </dgm:t>
    </dgm:pt>
    <dgm:pt modelId="{3FAD48DA-F640-4217-82A6-6D9EB7BD4FCA}">
      <dgm:prSet phldrT="[Text]"/>
      <dgm:spPr/>
      <dgm:t>
        <a:bodyPr/>
        <a:lstStyle/>
        <a:p>
          <a:r>
            <a:rPr lang="en-US" dirty="0" smtClean="0"/>
            <a:t>Project Connect</a:t>
          </a:r>
          <a:endParaRPr lang="en-US" dirty="0"/>
        </a:p>
      </dgm:t>
    </dgm:pt>
    <dgm:pt modelId="{82B5ADDF-DC8B-4113-BC16-B45F8724AFCB}" type="parTrans" cxnId="{24DF265E-2DF8-41BD-BC57-F42226BD7815}">
      <dgm:prSet/>
      <dgm:spPr/>
      <dgm:t>
        <a:bodyPr/>
        <a:lstStyle/>
        <a:p>
          <a:endParaRPr lang="en-US"/>
        </a:p>
      </dgm:t>
    </dgm:pt>
    <dgm:pt modelId="{6079D818-776B-4D8A-82BB-420D47FB253B}" type="sibTrans" cxnId="{24DF265E-2DF8-41BD-BC57-F42226BD7815}">
      <dgm:prSet/>
      <dgm:spPr/>
      <dgm:t>
        <a:bodyPr/>
        <a:lstStyle/>
        <a:p>
          <a:endParaRPr lang="en-US"/>
        </a:p>
      </dgm:t>
    </dgm:pt>
    <dgm:pt modelId="{9A3759E9-31A8-41B3-A759-0B1F14963378}">
      <dgm:prSet phldrT="[Text]"/>
      <dgm:spPr/>
      <dgm:t>
        <a:bodyPr/>
        <a:lstStyle/>
        <a:p>
          <a:r>
            <a:rPr lang="en-US" dirty="0" smtClean="0"/>
            <a:t>School District</a:t>
          </a:r>
          <a:endParaRPr lang="en-US" dirty="0"/>
        </a:p>
      </dgm:t>
    </dgm:pt>
    <dgm:pt modelId="{004C2915-4559-4E3B-9519-553F81CE2313}" type="parTrans" cxnId="{594E806D-0B0B-487F-8C6F-A3AE705FCFE6}">
      <dgm:prSet/>
      <dgm:spPr/>
      <dgm:t>
        <a:bodyPr/>
        <a:lstStyle/>
        <a:p>
          <a:endParaRPr lang="en-US"/>
        </a:p>
      </dgm:t>
    </dgm:pt>
    <dgm:pt modelId="{C8F96C52-1F9E-4F1F-AC7A-6F1641D4A7F0}" type="sibTrans" cxnId="{594E806D-0B0B-487F-8C6F-A3AE705FCFE6}">
      <dgm:prSet/>
      <dgm:spPr/>
      <dgm:t>
        <a:bodyPr/>
        <a:lstStyle/>
        <a:p>
          <a:endParaRPr lang="en-US"/>
        </a:p>
      </dgm:t>
    </dgm:pt>
    <dgm:pt modelId="{03B58ECA-F5F1-4328-AFC3-56643CBD40FA}" type="pres">
      <dgm:prSet presAssocID="{11F05F36-6179-482B-BDF0-435562F7889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E46805-3F3B-44FE-9F00-554ECDB347E2}" type="pres">
      <dgm:prSet presAssocID="{F5744C76-45CA-4443-8917-FC8814B22C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F6C90-48A3-45DE-9009-038D55A882FC}" type="pres">
      <dgm:prSet presAssocID="{F5744C76-45CA-4443-8917-FC8814B22CE2}" presName="spNode" presStyleCnt="0"/>
      <dgm:spPr/>
    </dgm:pt>
    <dgm:pt modelId="{CE2915CE-FC1E-458C-A389-90D7D5A66549}" type="pres">
      <dgm:prSet presAssocID="{F3C8BBC7-BCA9-42A6-8A48-371209FE0EA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6DF5A34-A12E-4AD3-A533-40876D0B6A67}" type="pres">
      <dgm:prSet presAssocID="{91F66783-A590-47F1-B032-10E927090BD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8683D-CC9C-490A-B0CB-DE004F686001}" type="pres">
      <dgm:prSet presAssocID="{91F66783-A590-47F1-B032-10E927090BDA}" presName="spNode" presStyleCnt="0"/>
      <dgm:spPr/>
    </dgm:pt>
    <dgm:pt modelId="{CEE478A9-AE34-4D39-8EC4-E959B05368A8}" type="pres">
      <dgm:prSet presAssocID="{1B7BD5AD-81AD-4EA0-B668-F7E16DE4BD9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EC996AE-4EDA-4E54-886F-F609536602AD}" type="pres">
      <dgm:prSet presAssocID="{522426A5-2DC2-4648-ABAB-B3723B3376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08FDB-CB74-46AA-8ABC-9DF738214F09}" type="pres">
      <dgm:prSet presAssocID="{522426A5-2DC2-4648-ABAB-B3723B3376F0}" presName="spNode" presStyleCnt="0"/>
      <dgm:spPr/>
    </dgm:pt>
    <dgm:pt modelId="{240E5ADF-0E26-41C8-B4AF-2E9848A75FA5}" type="pres">
      <dgm:prSet presAssocID="{FB39E4D9-E3A1-4548-8C77-6F1D6CB37F4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D17D4D1-CBD6-45F0-8545-5B2CF7288E24}" type="pres">
      <dgm:prSet presAssocID="{3FAD48DA-F640-4217-82A6-6D9EB7BD4F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79E67-1AF8-463C-B4F8-C1D91375057E}" type="pres">
      <dgm:prSet presAssocID="{3FAD48DA-F640-4217-82A6-6D9EB7BD4FCA}" presName="spNode" presStyleCnt="0"/>
      <dgm:spPr/>
    </dgm:pt>
    <dgm:pt modelId="{6BFAFD2B-54D7-4B34-82A8-743BAD8AB997}" type="pres">
      <dgm:prSet presAssocID="{6079D818-776B-4D8A-82BB-420D47FB253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57D0038-8C6F-4471-B465-8109EEE3887D}" type="pres">
      <dgm:prSet presAssocID="{9A3759E9-31A8-41B3-A759-0B1F149633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0861A-6A68-4112-8323-7F4C025330D9}" type="pres">
      <dgm:prSet presAssocID="{9A3759E9-31A8-41B3-A759-0B1F14963378}" presName="spNode" presStyleCnt="0"/>
      <dgm:spPr/>
    </dgm:pt>
    <dgm:pt modelId="{EBD74794-F0D9-4F1D-9D4C-F2268188AE26}" type="pres">
      <dgm:prSet presAssocID="{C8F96C52-1F9E-4F1F-AC7A-6F1641D4A7F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0FC1BF2-368B-4C95-B433-A867D7E236BF}" type="presOf" srcId="{9A3759E9-31A8-41B3-A759-0B1F14963378}" destId="{757D0038-8C6F-4471-B465-8109EEE3887D}" srcOrd="0" destOrd="0" presId="urn:microsoft.com/office/officeart/2005/8/layout/cycle6"/>
    <dgm:cxn modelId="{E3994FA0-5960-499B-9735-066402CB2633}" type="presOf" srcId="{3FAD48DA-F640-4217-82A6-6D9EB7BD4FCA}" destId="{DD17D4D1-CBD6-45F0-8545-5B2CF7288E24}" srcOrd="0" destOrd="0" presId="urn:microsoft.com/office/officeart/2005/8/layout/cycle6"/>
    <dgm:cxn modelId="{E33AD0C7-535F-4A57-ACCA-4EC1A162F1D1}" type="presOf" srcId="{11F05F36-6179-482B-BDF0-435562F78897}" destId="{03B58ECA-F5F1-4328-AFC3-56643CBD40FA}" srcOrd="0" destOrd="0" presId="urn:microsoft.com/office/officeart/2005/8/layout/cycle6"/>
    <dgm:cxn modelId="{8A453FE5-4904-4E0A-B141-71135B384B9F}" srcId="{11F05F36-6179-482B-BDF0-435562F78897}" destId="{F5744C76-45CA-4443-8917-FC8814B22CE2}" srcOrd="0" destOrd="0" parTransId="{7381FCD1-8FA4-4598-879C-933169216B8D}" sibTransId="{F3C8BBC7-BCA9-42A6-8A48-371209FE0EA2}"/>
    <dgm:cxn modelId="{CFD27673-DAF0-48A5-8C1E-BA26A83F4F4E}" type="presOf" srcId="{6079D818-776B-4D8A-82BB-420D47FB253B}" destId="{6BFAFD2B-54D7-4B34-82A8-743BAD8AB997}" srcOrd="0" destOrd="0" presId="urn:microsoft.com/office/officeart/2005/8/layout/cycle6"/>
    <dgm:cxn modelId="{3DF10BF4-E6CB-45D8-8E1D-CCDB3DA8123E}" srcId="{11F05F36-6179-482B-BDF0-435562F78897}" destId="{522426A5-2DC2-4648-ABAB-B3723B3376F0}" srcOrd="2" destOrd="0" parTransId="{16D24AC2-3329-4B0B-AF70-93CA78D148BD}" sibTransId="{FB39E4D9-E3A1-4548-8C77-6F1D6CB37F42}"/>
    <dgm:cxn modelId="{594E806D-0B0B-487F-8C6F-A3AE705FCFE6}" srcId="{11F05F36-6179-482B-BDF0-435562F78897}" destId="{9A3759E9-31A8-41B3-A759-0B1F14963378}" srcOrd="4" destOrd="0" parTransId="{004C2915-4559-4E3B-9519-553F81CE2313}" sibTransId="{C8F96C52-1F9E-4F1F-AC7A-6F1641D4A7F0}"/>
    <dgm:cxn modelId="{67B34556-FF21-4EA4-B627-C6CA27B30925}" type="presOf" srcId="{522426A5-2DC2-4648-ABAB-B3723B3376F0}" destId="{AEC996AE-4EDA-4E54-886F-F609536602AD}" srcOrd="0" destOrd="0" presId="urn:microsoft.com/office/officeart/2005/8/layout/cycle6"/>
    <dgm:cxn modelId="{D1B0B231-695F-458C-8B07-31A50E93848B}" type="presOf" srcId="{F5744C76-45CA-4443-8917-FC8814B22CE2}" destId="{62E46805-3F3B-44FE-9F00-554ECDB347E2}" srcOrd="0" destOrd="0" presId="urn:microsoft.com/office/officeart/2005/8/layout/cycle6"/>
    <dgm:cxn modelId="{4D55CB0B-10CB-49B3-9A6B-D75DBD838E61}" type="presOf" srcId="{FB39E4D9-E3A1-4548-8C77-6F1D6CB37F42}" destId="{240E5ADF-0E26-41C8-B4AF-2E9848A75FA5}" srcOrd="0" destOrd="0" presId="urn:microsoft.com/office/officeart/2005/8/layout/cycle6"/>
    <dgm:cxn modelId="{24DF265E-2DF8-41BD-BC57-F42226BD7815}" srcId="{11F05F36-6179-482B-BDF0-435562F78897}" destId="{3FAD48DA-F640-4217-82A6-6D9EB7BD4FCA}" srcOrd="3" destOrd="0" parTransId="{82B5ADDF-DC8B-4113-BC16-B45F8724AFCB}" sibTransId="{6079D818-776B-4D8A-82BB-420D47FB253B}"/>
    <dgm:cxn modelId="{902C2758-8566-4038-8518-FA6412C31D8D}" type="presOf" srcId="{F3C8BBC7-BCA9-42A6-8A48-371209FE0EA2}" destId="{CE2915CE-FC1E-458C-A389-90D7D5A66549}" srcOrd="0" destOrd="0" presId="urn:microsoft.com/office/officeart/2005/8/layout/cycle6"/>
    <dgm:cxn modelId="{D16FBCA7-468B-420D-A288-91549DD86D58}" srcId="{11F05F36-6179-482B-BDF0-435562F78897}" destId="{91F66783-A590-47F1-B032-10E927090BDA}" srcOrd="1" destOrd="0" parTransId="{CD677B30-BCE4-4459-ADF3-3C612519237F}" sibTransId="{1B7BD5AD-81AD-4EA0-B668-F7E16DE4BD9F}"/>
    <dgm:cxn modelId="{A9550DA7-1B15-42AA-9EE6-B620E53EC966}" type="presOf" srcId="{C8F96C52-1F9E-4F1F-AC7A-6F1641D4A7F0}" destId="{EBD74794-F0D9-4F1D-9D4C-F2268188AE26}" srcOrd="0" destOrd="0" presId="urn:microsoft.com/office/officeart/2005/8/layout/cycle6"/>
    <dgm:cxn modelId="{DA142E4C-7F4F-42D4-9C11-DE63C3C1B54D}" type="presOf" srcId="{1B7BD5AD-81AD-4EA0-B668-F7E16DE4BD9F}" destId="{CEE478A9-AE34-4D39-8EC4-E959B05368A8}" srcOrd="0" destOrd="0" presId="urn:microsoft.com/office/officeart/2005/8/layout/cycle6"/>
    <dgm:cxn modelId="{816FBE69-BAB9-4E03-84BE-925175ECE2C7}" type="presOf" srcId="{91F66783-A590-47F1-B032-10E927090BDA}" destId="{46DF5A34-A12E-4AD3-A533-40876D0B6A67}" srcOrd="0" destOrd="0" presId="urn:microsoft.com/office/officeart/2005/8/layout/cycle6"/>
    <dgm:cxn modelId="{D3994C3A-3B0A-47B6-9300-75AAB84D95AF}" type="presParOf" srcId="{03B58ECA-F5F1-4328-AFC3-56643CBD40FA}" destId="{62E46805-3F3B-44FE-9F00-554ECDB347E2}" srcOrd="0" destOrd="0" presId="urn:microsoft.com/office/officeart/2005/8/layout/cycle6"/>
    <dgm:cxn modelId="{32AC2478-92CF-4615-A943-A34FF4FC2D73}" type="presParOf" srcId="{03B58ECA-F5F1-4328-AFC3-56643CBD40FA}" destId="{1CCF6C90-48A3-45DE-9009-038D55A882FC}" srcOrd="1" destOrd="0" presId="urn:microsoft.com/office/officeart/2005/8/layout/cycle6"/>
    <dgm:cxn modelId="{C863A5B4-19E1-4F77-B2AF-A740C9A8897F}" type="presParOf" srcId="{03B58ECA-F5F1-4328-AFC3-56643CBD40FA}" destId="{CE2915CE-FC1E-458C-A389-90D7D5A66549}" srcOrd="2" destOrd="0" presId="urn:microsoft.com/office/officeart/2005/8/layout/cycle6"/>
    <dgm:cxn modelId="{1C68A862-EB5F-4DDB-BC7F-A98AAABB3A80}" type="presParOf" srcId="{03B58ECA-F5F1-4328-AFC3-56643CBD40FA}" destId="{46DF5A34-A12E-4AD3-A533-40876D0B6A67}" srcOrd="3" destOrd="0" presId="urn:microsoft.com/office/officeart/2005/8/layout/cycle6"/>
    <dgm:cxn modelId="{FA990086-CADC-48DB-B2BB-CC6BA7E64656}" type="presParOf" srcId="{03B58ECA-F5F1-4328-AFC3-56643CBD40FA}" destId="{D8E8683D-CC9C-490A-B0CB-DE004F686001}" srcOrd="4" destOrd="0" presId="urn:microsoft.com/office/officeart/2005/8/layout/cycle6"/>
    <dgm:cxn modelId="{162760C9-2B5C-4AF9-8AD5-37C1D1312F21}" type="presParOf" srcId="{03B58ECA-F5F1-4328-AFC3-56643CBD40FA}" destId="{CEE478A9-AE34-4D39-8EC4-E959B05368A8}" srcOrd="5" destOrd="0" presId="urn:microsoft.com/office/officeart/2005/8/layout/cycle6"/>
    <dgm:cxn modelId="{D08CE713-BB86-4302-B1EF-AC6305D8D4C3}" type="presParOf" srcId="{03B58ECA-F5F1-4328-AFC3-56643CBD40FA}" destId="{AEC996AE-4EDA-4E54-886F-F609536602AD}" srcOrd="6" destOrd="0" presId="urn:microsoft.com/office/officeart/2005/8/layout/cycle6"/>
    <dgm:cxn modelId="{4E870A3C-3734-4040-92ED-60BD2F77DDF3}" type="presParOf" srcId="{03B58ECA-F5F1-4328-AFC3-56643CBD40FA}" destId="{3D608FDB-CB74-46AA-8ABC-9DF738214F09}" srcOrd="7" destOrd="0" presId="urn:microsoft.com/office/officeart/2005/8/layout/cycle6"/>
    <dgm:cxn modelId="{D14C0985-C94E-4A22-AF51-636166314F86}" type="presParOf" srcId="{03B58ECA-F5F1-4328-AFC3-56643CBD40FA}" destId="{240E5ADF-0E26-41C8-B4AF-2E9848A75FA5}" srcOrd="8" destOrd="0" presId="urn:microsoft.com/office/officeart/2005/8/layout/cycle6"/>
    <dgm:cxn modelId="{745B0B33-1EF8-4154-8178-74FBA5F71C27}" type="presParOf" srcId="{03B58ECA-F5F1-4328-AFC3-56643CBD40FA}" destId="{DD17D4D1-CBD6-45F0-8545-5B2CF7288E24}" srcOrd="9" destOrd="0" presId="urn:microsoft.com/office/officeart/2005/8/layout/cycle6"/>
    <dgm:cxn modelId="{D93C19BF-B54F-4344-9D6A-0D8A58CB728D}" type="presParOf" srcId="{03B58ECA-F5F1-4328-AFC3-56643CBD40FA}" destId="{1E579E67-1AF8-463C-B4F8-C1D91375057E}" srcOrd="10" destOrd="0" presId="urn:microsoft.com/office/officeart/2005/8/layout/cycle6"/>
    <dgm:cxn modelId="{9E99AFEF-13AC-4756-949A-B8630F7078B0}" type="presParOf" srcId="{03B58ECA-F5F1-4328-AFC3-56643CBD40FA}" destId="{6BFAFD2B-54D7-4B34-82A8-743BAD8AB997}" srcOrd="11" destOrd="0" presId="urn:microsoft.com/office/officeart/2005/8/layout/cycle6"/>
    <dgm:cxn modelId="{AC331F12-89DD-466B-9E99-2939C12F2BA0}" type="presParOf" srcId="{03B58ECA-F5F1-4328-AFC3-56643CBD40FA}" destId="{757D0038-8C6F-4471-B465-8109EEE3887D}" srcOrd="12" destOrd="0" presId="urn:microsoft.com/office/officeart/2005/8/layout/cycle6"/>
    <dgm:cxn modelId="{C87601BF-BF16-45D1-9617-A37C6894E195}" type="presParOf" srcId="{03B58ECA-F5F1-4328-AFC3-56643CBD40FA}" destId="{30E0861A-6A68-4112-8323-7F4C025330D9}" srcOrd="13" destOrd="0" presId="urn:microsoft.com/office/officeart/2005/8/layout/cycle6"/>
    <dgm:cxn modelId="{5B494DAD-E73F-4A7E-8D97-3A75AA36B5C8}" type="presParOf" srcId="{03B58ECA-F5F1-4328-AFC3-56643CBD40FA}" destId="{EBD74794-F0D9-4F1D-9D4C-F2268188AE2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46805-3F3B-44FE-9F00-554ECDB347E2}">
      <dsp:nvSpPr>
        <dsp:cNvPr id="0" name=""/>
        <dsp:cNvSpPr/>
      </dsp:nvSpPr>
      <dsp:spPr>
        <a:xfrm>
          <a:off x="3509925" y="1808"/>
          <a:ext cx="1666949" cy="1083517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Service-Based</a:t>
          </a:r>
          <a:endParaRPr lang="en-US" sz="2700" kern="1200" dirty="0"/>
        </a:p>
      </dsp:txBody>
      <dsp:txXfrm>
        <a:off x="3562818" y="54701"/>
        <a:ext cx="1561163" cy="977731"/>
      </dsp:txXfrm>
    </dsp:sp>
    <dsp:sp modelId="{CE2915CE-FC1E-458C-A389-90D7D5A66549}">
      <dsp:nvSpPr>
        <dsp:cNvPr id="0" name=""/>
        <dsp:cNvSpPr/>
      </dsp:nvSpPr>
      <dsp:spPr>
        <a:xfrm>
          <a:off x="2176105" y="543567"/>
          <a:ext cx="4334589" cy="4334589"/>
        </a:xfrm>
        <a:custGeom>
          <a:avLst/>
          <a:gdLst/>
          <a:ahLst/>
          <a:cxnLst/>
          <a:rect l="0" t="0" r="0" b="0"/>
          <a:pathLst>
            <a:path>
              <a:moveTo>
                <a:pt x="3012252" y="171496"/>
              </a:moveTo>
              <a:arcTo wR="2167294" hR="2167294" stAng="17576776" swAng="1964323"/>
            </a:path>
          </a:pathLst>
        </a:custGeom>
        <a:noFill/>
        <a:ln w="9525" cap="flat" cmpd="sng" algn="ctr">
          <a:solidFill>
            <a:schemeClr val="accent5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F5A34-A12E-4AD3-A533-40876D0B6A67}">
      <dsp:nvSpPr>
        <dsp:cNvPr id="0" name=""/>
        <dsp:cNvSpPr/>
      </dsp:nvSpPr>
      <dsp:spPr>
        <a:xfrm>
          <a:off x="5571145" y="1499372"/>
          <a:ext cx="1666949" cy="1083517"/>
        </a:xfrm>
        <a:prstGeom prst="roundRect">
          <a:avLst/>
        </a:prstGeom>
        <a:solidFill>
          <a:schemeClr val="accent5">
            <a:shade val="50000"/>
            <a:hueOff val="-246974"/>
            <a:satOff val="6817"/>
            <a:lumOff val="1804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Street</a:t>
          </a:r>
          <a:endParaRPr lang="en-US" sz="2700" kern="1200" dirty="0"/>
        </a:p>
      </dsp:txBody>
      <dsp:txXfrm>
        <a:off x="5624038" y="1552265"/>
        <a:ext cx="1561163" cy="977731"/>
      </dsp:txXfrm>
    </dsp:sp>
    <dsp:sp modelId="{CEE478A9-AE34-4D39-8EC4-E959B05368A8}">
      <dsp:nvSpPr>
        <dsp:cNvPr id="0" name=""/>
        <dsp:cNvSpPr/>
      </dsp:nvSpPr>
      <dsp:spPr>
        <a:xfrm>
          <a:off x="2176105" y="543567"/>
          <a:ext cx="4334589" cy="4334589"/>
        </a:xfrm>
        <a:custGeom>
          <a:avLst/>
          <a:gdLst/>
          <a:ahLst/>
          <a:cxnLst/>
          <a:rect l="0" t="0" r="0" b="0"/>
          <a:pathLst>
            <a:path>
              <a:moveTo>
                <a:pt x="4331583" y="2053189"/>
              </a:moveTo>
              <a:arcTo wR="2167294" hR="2167294" stAng="21418923" swAng="2198443"/>
            </a:path>
          </a:pathLst>
        </a:custGeom>
        <a:noFill/>
        <a:ln w="9525" cap="flat" cmpd="sng" algn="ctr">
          <a:solidFill>
            <a:schemeClr val="accent5">
              <a:shade val="90000"/>
              <a:hueOff val="-257544"/>
              <a:satOff val="3846"/>
              <a:lumOff val="13636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996AE-4EDA-4E54-886F-F609536602AD}">
      <dsp:nvSpPr>
        <dsp:cNvPr id="0" name=""/>
        <dsp:cNvSpPr/>
      </dsp:nvSpPr>
      <dsp:spPr>
        <a:xfrm>
          <a:off x="4783829" y="3922482"/>
          <a:ext cx="1666949" cy="1083517"/>
        </a:xfrm>
        <a:prstGeom prst="roundRect">
          <a:avLst/>
        </a:prstGeom>
        <a:solidFill>
          <a:schemeClr val="accent5">
            <a:shade val="50000"/>
            <a:hueOff val="-493949"/>
            <a:satOff val="13634"/>
            <a:lumOff val="3608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Sheltered</a:t>
          </a:r>
          <a:endParaRPr lang="en-US" sz="2700" kern="1200" dirty="0"/>
        </a:p>
      </dsp:txBody>
      <dsp:txXfrm>
        <a:off x="4836722" y="3975375"/>
        <a:ext cx="1561163" cy="977731"/>
      </dsp:txXfrm>
    </dsp:sp>
    <dsp:sp modelId="{240E5ADF-0E26-41C8-B4AF-2E9848A75FA5}">
      <dsp:nvSpPr>
        <dsp:cNvPr id="0" name=""/>
        <dsp:cNvSpPr/>
      </dsp:nvSpPr>
      <dsp:spPr>
        <a:xfrm>
          <a:off x="2176105" y="543567"/>
          <a:ext cx="4334589" cy="4334589"/>
        </a:xfrm>
        <a:custGeom>
          <a:avLst/>
          <a:gdLst/>
          <a:ahLst/>
          <a:cxnLst/>
          <a:rect l="0" t="0" r="0" b="0"/>
          <a:pathLst>
            <a:path>
              <a:moveTo>
                <a:pt x="2599095" y="4291139"/>
              </a:moveTo>
              <a:arcTo wR="2167294" hR="2167294" stAng="4710467" swAng="1379067"/>
            </a:path>
          </a:pathLst>
        </a:custGeom>
        <a:noFill/>
        <a:ln w="9525" cap="flat" cmpd="sng" algn="ctr">
          <a:solidFill>
            <a:schemeClr val="accent5">
              <a:shade val="90000"/>
              <a:hueOff val="-515087"/>
              <a:satOff val="7692"/>
              <a:lumOff val="27271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7D4D1-CBD6-45F0-8545-5B2CF7288E24}">
      <dsp:nvSpPr>
        <dsp:cNvPr id="0" name=""/>
        <dsp:cNvSpPr/>
      </dsp:nvSpPr>
      <dsp:spPr>
        <a:xfrm>
          <a:off x="2236021" y="3922482"/>
          <a:ext cx="1666949" cy="1083517"/>
        </a:xfrm>
        <a:prstGeom prst="roundRect">
          <a:avLst/>
        </a:prstGeom>
        <a:solidFill>
          <a:schemeClr val="accent5">
            <a:shade val="50000"/>
            <a:hueOff val="-493949"/>
            <a:satOff val="13634"/>
            <a:lumOff val="3608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Project Connect</a:t>
          </a:r>
          <a:endParaRPr lang="en-US" sz="2700" kern="1200" dirty="0"/>
        </a:p>
      </dsp:txBody>
      <dsp:txXfrm>
        <a:off x="2288914" y="3975375"/>
        <a:ext cx="1561163" cy="977731"/>
      </dsp:txXfrm>
    </dsp:sp>
    <dsp:sp modelId="{6BFAFD2B-54D7-4B34-82A8-743BAD8AB997}">
      <dsp:nvSpPr>
        <dsp:cNvPr id="0" name=""/>
        <dsp:cNvSpPr/>
      </dsp:nvSpPr>
      <dsp:spPr>
        <a:xfrm>
          <a:off x="2176105" y="543567"/>
          <a:ext cx="4334589" cy="4334589"/>
        </a:xfrm>
        <a:custGeom>
          <a:avLst/>
          <a:gdLst/>
          <a:ahLst/>
          <a:cxnLst/>
          <a:rect l="0" t="0" r="0" b="0"/>
          <a:pathLst>
            <a:path>
              <a:moveTo>
                <a:pt x="362585" y="3367374"/>
              </a:moveTo>
              <a:arcTo wR="2167294" hR="2167294" stAng="8782634" swAng="2198443"/>
            </a:path>
          </a:pathLst>
        </a:custGeom>
        <a:noFill/>
        <a:ln w="9525" cap="flat" cmpd="sng" algn="ctr">
          <a:solidFill>
            <a:schemeClr val="accent5">
              <a:shade val="90000"/>
              <a:hueOff val="-515087"/>
              <a:satOff val="7692"/>
              <a:lumOff val="27271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D0038-8C6F-4471-B465-8109EEE3887D}">
      <dsp:nvSpPr>
        <dsp:cNvPr id="0" name=""/>
        <dsp:cNvSpPr/>
      </dsp:nvSpPr>
      <dsp:spPr>
        <a:xfrm>
          <a:off x="1448705" y="1499372"/>
          <a:ext cx="1666949" cy="1083517"/>
        </a:xfrm>
        <a:prstGeom prst="roundRect">
          <a:avLst/>
        </a:prstGeom>
        <a:solidFill>
          <a:schemeClr val="accent5">
            <a:shade val="50000"/>
            <a:hueOff val="-246974"/>
            <a:satOff val="6817"/>
            <a:lumOff val="1804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School District</a:t>
          </a:r>
          <a:endParaRPr lang="en-US" sz="2700" kern="1200" dirty="0"/>
        </a:p>
      </dsp:txBody>
      <dsp:txXfrm>
        <a:off x="1501598" y="1552265"/>
        <a:ext cx="1561163" cy="977731"/>
      </dsp:txXfrm>
    </dsp:sp>
    <dsp:sp modelId="{EBD74794-F0D9-4F1D-9D4C-F2268188AE26}">
      <dsp:nvSpPr>
        <dsp:cNvPr id="0" name=""/>
        <dsp:cNvSpPr/>
      </dsp:nvSpPr>
      <dsp:spPr>
        <a:xfrm>
          <a:off x="2176105" y="543567"/>
          <a:ext cx="4334589" cy="4334589"/>
        </a:xfrm>
        <a:custGeom>
          <a:avLst/>
          <a:gdLst/>
          <a:ahLst/>
          <a:cxnLst/>
          <a:rect l="0" t="0" r="0" b="0"/>
          <a:pathLst>
            <a:path>
              <a:moveTo>
                <a:pt x="377216" y="945498"/>
              </a:moveTo>
              <a:arcTo wR="2167294" hR="2167294" stAng="12858902" swAng="1964323"/>
            </a:path>
          </a:pathLst>
        </a:custGeom>
        <a:noFill/>
        <a:ln w="9525" cap="flat" cmpd="sng" algn="ctr">
          <a:solidFill>
            <a:schemeClr val="accent5">
              <a:shade val="90000"/>
              <a:hueOff val="-257544"/>
              <a:satOff val="3846"/>
              <a:lumOff val="13636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608" y="0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0FE94-6F33-4F27-8300-E021CB89085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608" y="8842375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99F3D-87BA-4D01-867A-E6D36A58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36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B301A0A-D6EB-4994-82BF-1DBE5CEEEB5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4"/>
            <a:ext cx="556387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DF400F0-8E9C-4456-A1E5-F0E895B47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31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Service-Based</a:t>
            </a:r>
            <a:r>
              <a:rPr lang="en-US" baseline="0" dirty="0" smtClean="0"/>
              <a:t> – 3</a:t>
            </a:r>
          </a:p>
          <a:p>
            <a:r>
              <a:rPr lang="en-US" baseline="0" dirty="0" smtClean="0"/>
              <a:t>Street – 11</a:t>
            </a:r>
          </a:p>
          <a:p>
            <a:r>
              <a:rPr lang="en-US" baseline="0" dirty="0" smtClean="0"/>
              <a:t>Sheltered – 51 3(MSH)</a:t>
            </a:r>
          </a:p>
          <a:p>
            <a:r>
              <a:rPr lang="en-US" baseline="0" dirty="0" smtClean="0"/>
              <a:t>SD- 41 HH – 146 individuals</a:t>
            </a:r>
          </a:p>
          <a:p>
            <a:pPr defTabSz="933237">
              <a:defRPr/>
            </a:pPr>
            <a:r>
              <a:rPr lang="en-US" baseline="0" dirty="0" smtClean="0"/>
              <a:t>Project Connect – 7 homeless, 9 at risk 4 couch =20 adults; 7 children (27)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400F0-8E9C-4456-A1E5-F0E895B47C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</a:t>
            </a:r>
            <a:r>
              <a:rPr lang="en-US" baseline="0" dirty="0" smtClean="0"/>
              <a:t> sheltered population this is a 60-40 distribution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400F0-8E9C-4456-A1E5-F0E895B47C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91DED77-FB60-46C8-B264-0F8593D4233A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D8D3084-58B3-4BE8-8C91-0EEC762DD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 in Time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Everyone Counts!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0" y="2286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2/3 of Fayette County Homeless are Children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Adults vs. Children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94816982"/>
              </p:ext>
            </p:extLst>
          </p:nvPr>
        </p:nvGraphicFramePr>
        <p:xfrm>
          <a:off x="609600" y="304800"/>
          <a:ext cx="7696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0"/>
            <a:ext cx="3028950" cy="151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dirty="0" smtClean="0"/>
              <a:t>Year by Year Comparison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4409618"/>
              </p:ext>
            </p:extLst>
          </p:nvPr>
        </p:nvGraphicFramePr>
        <p:xfrm>
          <a:off x="457200" y="1444625"/>
          <a:ext cx="82296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Subpopulations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181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Sheltered</a:t>
            </a:r>
          </a:p>
          <a:p>
            <a:pPr lvl="1"/>
            <a:r>
              <a:rPr lang="en-US" dirty="0"/>
              <a:t>4</a:t>
            </a:r>
            <a:r>
              <a:rPr lang="en-US" smtClean="0"/>
              <a:t> </a:t>
            </a:r>
            <a:r>
              <a:rPr lang="en-US" dirty="0" smtClean="0"/>
              <a:t>DV = 2%</a:t>
            </a:r>
          </a:p>
          <a:p>
            <a:r>
              <a:rPr lang="en-US" dirty="0" smtClean="0"/>
              <a:t>Unsheltered</a:t>
            </a:r>
          </a:p>
          <a:p>
            <a:pPr lvl="1"/>
            <a:r>
              <a:rPr lang="en-US" dirty="0" smtClean="0"/>
              <a:t>SMI = 17%</a:t>
            </a:r>
          </a:p>
          <a:p>
            <a:pPr lvl="1"/>
            <a:r>
              <a:rPr lang="en-US" dirty="0" smtClean="0"/>
              <a:t>Chronic Homeless = 17%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860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At-Risk of Homelessness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80 individuals reported as at-risk of homelessness</a:t>
            </a:r>
          </a:p>
          <a:p>
            <a:r>
              <a:rPr lang="en-US" dirty="0" smtClean="0"/>
              <a:t>49 adults; 31 children</a:t>
            </a:r>
          </a:p>
          <a:p>
            <a:r>
              <a:rPr lang="en-US" dirty="0" smtClean="0"/>
              <a:t>School District Count only completed by one school district</a:t>
            </a:r>
          </a:p>
          <a:p>
            <a:r>
              <a:rPr lang="en-US" dirty="0" smtClean="0"/>
              <a:t>23 – Drop-in Center</a:t>
            </a:r>
          </a:p>
          <a:p>
            <a:r>
              <a:rPr lang="en-US" dirty="0" smtClean="0"/>
              <a:t>57- Miami Trace </a:t>
            </a:r>
            <a:r>
              <a:rPr lang="en-US" smtClean="0"/>
              <a:t>School Count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462" y="3278981"/>
            <a:ext cx="2628900" cy="1743075"/>
          </a:xfrm>
        </p:spPr>
      </p:pic>
    </p:spTree>
    <p:extLst>
      <p:ext uri="{BB962C8B-B14F-4D97-AF65-F5344CB8AC3E}">
        <p14:creationId xmlns:p14="http://schemas.microsoft.com/office/powerpoint/2010/main" val="42661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Homeless Project Connect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3547872"/>
          </a:xfrm>
        </p:spPr>
        <p:txBody>
          <a:bodyPr anchor="ctr"/>
          <a:lstStyle/>
          <a:p>
            <a:r>
              <a:rPr lang="en-US" dirty="0" smtClean="0"/>
              <a:t>9 AM </a:t>
            </a:r>
            <a:r>
              <a:rPr lang="en-US" smtClean="0"/>
              <a:t>– 3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20 adults reporting</a:t>
            </a:r>
          </a:p>
          <a:p>
            <a:r>
              <a:rPr lang="en-US" dirty="0" smtClean="0"/>
              <a:t>7 HUD homeless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519" y="2286000"/>
            <a:ext cx="4493961" cy="33704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610600" cy="182976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Questions</a:t>
            </a:r>
            <a:endParaRPr lang="en-US" sz="4000" dirty="0"/>
          </a:p>
        </p:txBody>
      </p:sp>
      <p:pic>
        <p:nvPicPr>
          <p:cNvPr id="3" name="Picture 2" descr="Soup Kitch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2374" y="1676400"/>
            <a:ext cx="4510767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Before the Count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Community Outreach</a:t>
            </a:r>
          </a:p>
          <a:p>
            <a:r>
              <a:rPr lang="en-US" dirty="0" smtClean="0"/>
              <a:t>County Trainings</a:t>
            </a:r>
          </a:p>
          <a:p>
            <a:r>
              <a:rPr lang="en-US" dirty="0"/>
              <a:t>3</a:t>
            </a:r>
            <a:r>
              <a:rPr lang="en-US" dirty="0" smtClean="0"/>
              <a:t> Newspaper Articles</a:t>
            </a:r>
          </a:p>
          <a:p>
            <a:r>
              <a:rPr lang="en-US" dirty="0" smtClean="0"/>
              <a:t>Contacting Agencies/Churches</a:t>
            </a:r>
          </a:p>
          <a:p>
            <a:r>
              <a:rPr lang="en-US" dirty="0" smtClean="0"/>
              <a:t>Local Governmental Support – County Resolution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8438" y="1524000"/>
            <a:ext cx="2343150" cy="17573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429000"/>
            <a:ext cx="2192482" cy="2837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84952209"/>
              </p:ext>
            </p:extLst>
          </p:nvPr>
        </p:nvGraphicFramePr>
        <p:xfrm>
          <a:off x="228600" y="1397000"/>
          <a:ext cx="8686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23 Individuals Volunteered for the Project Homeless Connect &amp; Street Count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219200"/>
            <a:ext cx="3050783" cy="36304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536448"/>
          </a:xfrm>
        </p:spPr>
        <p:txBody>
          <a:bodyPr/>
          <a:lstStyle/>
          <a:p>
            <a:pPr algn="ctr"/>
            <a:r>
              <a:rPr lang="en-US" dirty="0" smtClean="0"/>
              <a:t>Donations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438400"/>
            <a:ext cx="2377440" cy="220675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Hair cuts </a:t>
            </a:r>
          </a:p>
          <a:p>
            <a:r>
              <a:rPr lang="en-US" dirty="0"/>
              <a:t>Water</a:t>
            </a:r>
          </a:p>
          <a:p>
            <a:r>
              <a:rPr lang="en-US" dirty="0"/>
              <a:t>Tarps</a:t>
            </a:r>
          </a:p>
          <a:p>
            <a:r>
              <a:rPr lang="en-US" dirty="0"/>
              <a:t>Socks</a:t>
            </a:r>
          </a:p>
          <a:p>
            <a:r>
              <a:rPr lang="en-US" dirty="0"/>
              <a:t>Hats</a:t>
            </a:r>
          </a:p>
          <a:p>
            <a:r>
              <a:rPr lang="en-US" dirty="0"/>
              <a:t>Gloves</a:t>
            </a:r>
          </a:p>
          <a:p>
            <a:r>
              <a:rPr lang="en-US" dirty="0"/>
              <a:t>Scarves</a:t>
            </a:r>
          </a:p>
          <a:p>
            <a:r>
              <a:rPr lang="en-US" dirty="0"/>
              <a:t>Discounted Food</a:t>
            </a:r>
          </a:p>
          <a:p>
            <a:r>
              <a:rPr lang="en-US" dirty="0"/>
              <a:t>Medical Assistance</a:t>
            </a:r>
          </a:p>
          <a:p>
            <a:r>
              <a:rPr lang="en-US" dirty="0" err="1"/>
              <a:t>Etc</a:t>
            </a:r>
            <a:endParaRPr lang="en-US" dirty="0"/>
          </a:p>
        </p:txBody>
      </p:sp>
      <p:pic>
        <p:nvPicPr>
          <p:cNvPr id="4099" name="Picture 3" descr="C:\Documents and Settings\Administrator\Desktop\Christina Temp\Soup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479800" y="1600200"/>
            <a:ext cx="4521200" cy="3390900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69950"/>
          </a:xfrm>
        </p:spPr>
        <p:txBody>
          <a:bodyPr/>
          <a:lstStyle/>
          <a:p>
            <a:r>
              <a:rPr lang="en-US" dirty="0" smtClean="0"/>
              <a:t>Donors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876800" y="2971800"/>
            <a:ext cx="2819399" cy="7620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Donation Committee Chair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9530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Donatos</a:t>
            </a:r>
            <a:endParaRPr lang="en-US" dirty="0" smtClean="0"/>
          </a:p>
          <a:p>
            <a:r>
              <a:rPr lang="en-US" dirty="0" smtClean="0"/>
              <a:t>Country Hearth</a:t>
            </a:r>
          </a:p>
          <a:p>
            <a:r>
              <a:rPr lang="en-US" dirty="0" smtClean="0"/>
              <a:t>St Catherine's</a:t>
            </a:r>
          </a:p>
          <a:p>
            <a:r>
              <a:rPr lang="en-US" dirty="0" smtClean="0"/>
              <a:t>Campbell Wahl</a:t>
            </a:r>
          </a:p>
          <a:p>
            <a:r>
              <a:rPr lang="en-US" dirty="0" smtClean="0"/>
              <a:t>Razor’s Edge</a:t>
            </a:r>
          </a:p>
          <a:p>
            <a:r>
              <a:rPr lang="en-US" dirty="0" smtClean="0"/>
              <a:t>Hartley Oil </a:t>
            </a:r>
          </a:p>
          <a:p>
            <a:r>
              <a:rPr lang="en-US" dirty="0" smtClean="0"/>
              <a:t>TSC</a:t>
            </a:r>
          </a:p>
          <a:p>
            <a:r>
              <a:rPr lang="en-US" dirty="0" smtClean="0"/>
              <a:t>Merchants </a:t>
            </a:r>
            <a:r>
              <a:rPr lang="en-US" dirty="0"/>
              <a:t>National </a:t>
            </a:r>
            <a:r>
              <a:rPr lang="en-US" dirty="0" smtClean="0"/>
              <a:t>Bank</a:t>
            </a:r>
          </a:p>
          <a:p>
            <a:r>
              <a:rPr lang="en-US" dirty="0" err="1" smtClean="0"/>
              <a:t>Weade</a:t>
            </a:r>
            <a:r>
              <a:rPr lang="en-US" dirty="0" smtClean="0"/>
              <a:t> Realtors</a:t>
            </a:r>
          </a:p>
          <a:p>
            <a:r>
              <a:rPr lang="en-US" dirty="0" smtClean="0"/>
              <a:t>Chrisman H20</a:t>
            </a:r>
          </a:p>
          <a:p>
            <a:r>
              <a:rPr lang="en-US" dirty="0" smtClean="0"/>
              <a:t>Dominos</a:t>
            </a:r>
          </a:p>
          <a:p>
            <a:r>
              <a:rPr lang="en-US" dirty="0" smtClean="0"/>
              <a:t>My </a:t>
            </a:r>
            <a:r>
              <a:rPr lang="en-US" dirty="0"/>
              <a:t>Sister’s </a:t>
            </a:r>
            <a:r>
              <a:rPr lang="en-US" dirty="0" smtClean="0"/>
              <a:t>House</a:t>
            </a:r>
          </a:p>
          <a:p>
            <a:r>
              <a:rPr lang="en-US" dirty="0" smtClean="0"/>
              <a:t>Allen </a:t>
            </a:r>
            <a:r>
              <a:rPr lang="en-US" dirty="0"/>
              <a:t>Griffiths </a:t>
            </a:r>
            <a:r>
              <a:rPr lang="en-US" dirty="0" smtClean="0"/>
              <a:t>Vision</a:t>
            </a:r>
          </a:p>
          <a:p>
            <a:r>
              <a:rPr lang="en-US" dirty="0" err="1" smtClean="0"/>
              <a:t>Walmart</a:t>
            </a:r>
            <a:endParaRPr lang="en-US" dirty="0" smtClean="0"/>
          </a:p>
          <a:p>
            <a:r>
              <a:rPr lang="en-US" dirty="0" smtClean="0"/>
              <a:t>Tim Horton's </a:t>
            </a:r>
          </a:p>
          <a:p>
            <a:r>
              <a:rPr lang="en-US" dirty="0" smtClean="0"/>
              <a:t>3 </a:t>
            </a:r>
            <a:r>
              <a:rPr lang="en-US" dirty="0"/>
              <a:t>Mom’s </a:t>
            </a:r>
            <a:r>
              <a:rPr lang="en-US" dirty="0" smtClean="0"/>
              <a:t>Catering</a:t>
            </a:r>
          </a:p>
          <a:p>
            <a:r>
              <a:rPr lang="en-US" dirty="0" smtClean="0"/>
              <a:t>Southside Church</a:t>
            </a:r>
          </a:p>
          <a:p>
            <a:r>
              <a:rPr lang="en-US" dirty="0" smtClean="0"/>
              <a:t>15 </a:t>
            </a:r>
            <a:r>
              <a:rPr lang="en-US" dirty="0"/>
              <a:t>private individuals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15212"/>
            <a:ext cx="2798762" cy="2322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421707_2441772377377_1643866351_1868176_729801553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3733800"/>
            <a:ext cx="41910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PIT </a:t>
            </a:r>
            <a:r>
              <a:rPr lang="en-US" smtClean="0"/>
              <a:t>COUNT @ A GLANCE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5755896"/>
              </p:ext>
            </p:extLst>
          </p:nvPr>
        </p:nvGraphicFramePr>
        <p:xfrm>
          <a:off x="457200" y="1447800"/>
          <a:ext cx="8382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853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Sheltered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Unsheltered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At-Risk</a:t>
                      </a:r>
                      <a:endParaRPr lang="en-US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en-US" dirty="0" smtClean="0"/>
                        <a:t>Adults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en-US" dirty="0" smtClean="0"/>
                        <a:t>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78% of Fayette County’s homeless live in transitional housing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Program Percentages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20020127"/>
              </p:ext>
            </p:extLst>
          </p:nvPr>
        </p:nvGraphicFramePr>
        <p:xfrm>
          <a:off x="1371600" y="457200"/>
          <a:ext cx="6248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Parents comprise the majority of homeless families in Fayette County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Percentage by Family Type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11053487"/>
              </p:ext>
            </p:extLst>
          </p:nvPr>
        </p:nvGraphicFramePr>
        <p:xfrm>
          <a:off x="990600" y="304800"/>
          <a:ext cx="7543800" cy="353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568</TotalTime>
  <Words>286</Words>
  <Application>Microsoft Office PowerPoint</Application>
  <PresentationFormat>On-screen Show (4:3)</PresentationFormat>
  <Paragraphs>102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Thatch</vt:lpstr>
      <vt:lpstr>Point in Time 2013</vt:lpstr>
      <vt:lpstr>Before the Count</vt:lpstr>
      <vt:lpstr>Methods</vt:lpstr>
      <vt:lpstr>Volunteers</vt:lpstr>
      <vt:lpstr>Donations</vt:lpstr>
      <vt:lpstr>Donors</vt:lpstr>
      <vt:lpstr>PIT COUNT @ A GLANCE </vt:lpstr>
      <vt:lpstr>Homeless Program Percentages</vt:lpstr>
      <vt:lpstr>Percentage by Family Type</vt:lpstr>
      <vt:lpstr>Adults vs. Children</vt:lpstr>
      <vt:lpstr>Year by Year Comparison</vt:lpstr>
      <vt:lpstr>Subpopulations</vt:lpstr>
      <vt:lpstr>At-Risk of Homelessness</vt:lpstr>
      <vt:lpstr>Homeless Project Connect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</dc:creator>
  <cp:lastModifiedBy>christina</cp:lastModifiedBy>
  <cp:revision>47</cp:revision>
  <cp:lastPrinted>2013-04-11T14:20:28Z</cp:lastPrinted>
  <dcterms:created xsi:type="dcterms:W3CDTF">2010-03-09T21:07:46Z</dcterms:created>
  <dcterms:modified xsi:type="dcterms:W3CDTF">2013-04-11T14:22:22Z</dcterms:modified>
</cp:coreProperties>
</file>