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2"/>
  </p:sldMasterIdLst>
  <p:notesMasterIdLst>
    <p:notesMasterId r:id="rId28"/>
  </p:notesMasterIdLst>
  <p:handoutMasterIdLst>
    <p:handoutMasterId r:id="rId29"/>
  </p:handoutMasterIdLst>
  <p:sldIdLst>
    <p:sldId id="259" r:id="rId3"/>
    <p:sldId id="264" r:id="rId4"/>
    <p:sldId id="260" r:id="rId5"/>
    <p:sldId id="261" r:id="rId6"/>
    <p:sldId id="262" r:id="rId7"/>
    <p:sldId id="263" r:id="rId8"/>
    <p:sldId id="270" r:id="rId9"/>
    <p:sldId id="271" r:id="rId10"/>
    <p:sldId id="272" r:id="rId11"/>
    <p:sldId id="273" r:id="rId12"/>
    <p:sldId id="274" r:id="rId13"/>
    <p:sldId id="277" r:id="rId14"/>
    <p:sldId id="275" r:id="rId15"/>
    <p:sldId id="276" r:id="rId16"/>
    <p:sldId id="265" r:id="rId17"/>
    <p:sldId id="266" r:id="rId18"/>
    <p:sldId id="267" r:id="rId19"/>
    <p:sldId id="268" r:id="rId20"/>
    <p:sldId id="269" r:id="rId21"/>
    <p:sldId id="278" r:id="rId22"/>
    <p:sldId id="279" r:id="rId23"/>
    <p:sldId id="280" r:id="rId24"/>
    <p:sldId id="281" r:id="rId25"/>
    <p:sldId id="283"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Past 30  Day Use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6th</c:v>
                </c:pt>
              </c:strCache>
            </c:strRef>
          </c:tx>
          <c:spPr>
            <a:gradFill rotWithShape="1">
              <a:gsLst>
                <a:gs pos="0">
                  <a:schemeClr val="accent1">
                    <a:tint val="96000"/>
                    <a:satMod val="100000"/>
                    <a:lumMod val="104000"/>
                  </a:schemeClr>
                </a:gs>
                <a:gs pos="78000">
                  <a:schemeClr val="accent1">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cat>
            <c:strRef>
              <c:f>Sheet1!$A$2:$A$5</c:f>
              <c:strCache>
                <c:ptCount val="4"/>
                <c:pt idx="0">
                  <c:v>Alcohol</c:v>
                </c:pt>
                <c:pt idx="1">
                  <c:v>Tobacco</c:v>
                </c:pt>
                <c:pt idx="2">
                  <c:v>Marijuana</c:v>
                </c:pt>
                <c:pt idx="3">
                  <c:v>Prescription Drugs</c:v>
                </c:pt>
              </c:strCache>
            </c:strRef>
          </c:cat>
          <c:val>
            <c:numRef>
              <c:f>Sheet1!$B$2:$B$5</c:f>
              <c:numCache>
                <c:formatCode>General</c:formatCode>
                <c:ptCount val="4"/>
                <c:pt idx="0">
                  <c:v>5</c:v>
                </c:pt>
                <c:pt idx="1">
                  <c:v>2</c:v>
                </c:pt>
                <c:pt idx="2">
                  <c:v>1</c:v>
                </c:pt>
                <c:pt idx="3">
                  <c:v>1</c:v>
                </c:pt>
              </c:numCache>
            </c:numRef>
          </c:val>
        </c:ser>
        <c:ser>
          <c:idx val="1"/>
          <c:order val="1"/>
          <c:tx>
            <c:strRef>
              <c:f>Sheet1!$C$1</c:f>
              <c:strCache>
                <c:ptCount val="1"/>
                <c:pt idx="0">
                  <c:v>8th</c:v>
                </c:pt>
              </c:strCache>
            </c:strRef>
          </c:tx>
          <c:spPr>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cat>
            <c:strRef>
              <c:f>Sheet1!$A$2:$A$5</c:f>
              <c:strCache>
                <c:ptCount val="4"/>
                <c:pt idx="0">
                  <c:v>Alcohol</c:v>
                </c:pt>
                <c:pt idx="1">
                  <c:v>Tobacco</c:v>
                </c:pt>
                <c:pt idx="2">
                  <c:v>Marijuana</c:v>
                </c:pt>
                <c:pt idx="3">
                  <c:v>Prescription Drugs</c:v>
                </c:pt>
              </c:strCache>
            </c:strRef>
          </c:cat>
          <c:val>
            <c:numRef>
              <c:f>Sheet1!$C$2:$C$5</c:f>
              <c:numCache>
                <c:formatCode>General</c:formatCode>
                <c:ptCount val="4"/>
                <c:pt idx="0">
                  <c:v>10</c:v>
                </c:pt>
                <c:pt idx="1">
                  <c:v>14</c:v>
                </c:pt>
                <c:pt idx="2">
                  <c:v>12</c:v>
                </c:pt>
                <c:pt idx="3">
                  <c:v>2</c:v>
                </c:pt>
              </c:numCache>
            </c:numRef>
          </c:val>
        </c:ser>
        <c:ser>
          <c:idx val="2"/>
          <c:order val="2"/>
          <c:tx>
            <c:strRef>
              <c:f>Sheet1!$D$1</c:f>
              <c:strCache>
                <c:ptCount val="1"/>
                <c:pt idx="0">
                  <c:v>10th</c:v>
                </c:pt>
              </c:strCache>
            </c:strRef>
          </c:tx>
          <c:spPr>
            <a:gradFill rotWithShape="1">
              <a:gsLst>
                <a:gs pos="0">
                  <a:schemeClr val="accent3">
                    <a:tint val="96000"/>
                    <a:satMod val="100000"/>
                    <a:lumMod val="104000"/>
                  </a:schemeClr>
                </a:gs>
                <a:gs pos="78000">
                  <a:schemeClr val="accent3">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invertIfNegative val="0"/>
          <c:cat>
            <c:strRef>
              <c:f>Sheet1!$A$2:$A$5</c:f>
              <c:strCache>
                <c:ptCount val="4"/>
                <c:pt idx="0">
                  <c:v>Alcohol</c:v>
                </c:pt>
                <c:pt idx="1">
                  <c:v>Tobacco</c:v>
                </c:pt>
                <c:pt idx="2">
                  <c:v>Marijuana</c:v>
                </c:pt>
                <c:pt idx="3">
                  <c:v>Prescription Drugs</c:v>
                </c:pt>
              </c:strCache>
            </c:strRef>
          </c:cat>
          <c:val>
            <c:numRef>
              <c:f>Sheet1!$D$2:$D$5</c:f>
              <c:numCache>
                <c:formatCode>General</c:formatCode>
                <c:ptCount val="4"/>
                <c:pt idx="0">
                  <c:v>40</c:v>
                </c:pt>
                <c:pt idx="1">
                  <c:v>35</c:v>
                </c:pt>
                <c:pt idx="2">
                  <c:v>24</c:v>
                </c:pt>
                <c:pt idx="3">
                  <c:v>9</c:v>
                </c:pt>
              </c:numCache>
            </c:numRef>
          </c:val>
        </c:ser>
        <c:dLbls>
          <c:showLegendKey val="0"/>
          <c:showVal val="0"/>
          <c:showCatName val="0"/>
          <c:showSerName val="0"/>
          <c:showPercent val="0"/>
          <c:showBubbleSize val="0"/>
        </c:dLbls>
        <c:gapWidth val="100"/>
        <c:overlap val="-24"/>
        <c:axId val="561157168"/>
        <c:axId val="561154032"/>
      </c:barChart>
      <c:catAx>
        <c:axId val="5611571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61154032"/>
        <c:crosses val="autoZero"/>
        <c:auto val="1"/>
        <c:lblAlgn val="ctr"/>
        <c:lblOffset val="100"/>
        <c:noMultiLvlLbl val="0"/>
      </c:catAx>
      <c:valAx>
        <c:axId val="5611540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6115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Past 30 Day Use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Alcohol</c:v>
                </c:pt>
                <c:pt idx="1">
                  <c:v>Tobacco</c:v>
                </c:pt>
                <c:pt idx="2">
                  <c:v>Marijuana</c:v>
                </c:pt>
                <c:pt idx="3">
                  <c:v>Prescription Drugs</c:v>
                </c:pt>
              </c:strCache>
            </c:strRef>
          </c:cat>
          <c:val>
            <c:numRef>
              <c:f>Sheet1!$B$2:$B$5</c:f>
              <c:numCache>
                <c:formatCode>General</c:formatCode>
                <c:ptCount val="4"/>
                <c:pt idx="0">
                  <c:v>55</c:v>
                </c:pt>
                <c:pt idx="1">
                  <c:v>51</c:v>
                </c:pt>
                <c:pt idx="2">
                  <c:v>37</c:v>
                </c:pt>
                <c:pt idx="3">
                  <c:v>13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No risk – slightly risky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6th</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Tobacco</c:v>
                </c:pt>
                <c:pt idx="2">
                  <c:v>Marijuana</c:v>
                </c:pt>
                <c:pt idx="3">
                  <c:v>Prescription Drugs</c:v>
                </c:pt>
              </c:strCache>
            </c:strRef>
          </c:cat>
          <c:val>
            <c:numRef>
              <c:f>Sheet1!$B$2:$B$5</c:f>
              <c:numCache>
                <c:formatCode>General</c:formatCode>
                <c:ptCount val="4"/>
                <c:pt idx="0">
                  <c:v>48</c:v>
                </c:pt>
                <c:pt idx="1">
                  <c:v>29</c:v>
                </c:pt>
                <c:pt idx="2">
                  <c:v>39</c:v>
                </c:pt>
                <c:pt idx="3">
                  <c:v>30</c:v>
                </c:pt>
              </c:numCache>
            </c:numRef>
          </c:val>
        </c:ser>
        <c:ser>
          <c:idx val="1"/>
          <c:order val="1"/>
          <c:tx>
            <c:strRef>
              <c:f>Sheet1!$C$1</c:f>
              <c:strCache>
                <c:ptCount val="1"/>
                <c:pt idx="0">
                  <c:v>8th</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Tobacco</c:v>
                </c:pt>
                <c:pt idx="2">
                  <c:v>Marijuana</c:v>
                </c:pt>
                <c:pt idx="3">
                  <c:v>Prescription Drugs</c:v>
                </c:pt>
              </c:strCache>
            </c:strRef>
          </c:cat>
          <c:val>
            <c:numRef>
              <c:f>Sheet1!$C$2:$C$5</c:f>
              <c:numCache>
                <c:formatCode>General</c:formatCode>
                <c:ptCount val="4"/>
                <c:pt idx="0">
                  <c:v>38</c:v>
                </c:pt>
                <c:pt idx="1">
                  <c:v>28</c:v>
                </c:pt>
                <c:pt idx="2">
                  <c:v>66</c:v>
                </c:pt>
                <c:pt idx="3">
                  <c:v>28</c:v>
                </c:pt>
              </c:numCache>
            </c:numRef>
          </c:val>
        </c:ser>
        <c:ser>
          <c:idx val="2"/>
          <c:order val="2"/>
          <c:tx>
            <c:strRef>
              <c:f>Sheet1!$D$1</c:f>
              <c:strCache>
                <c:ptCount val="1"/>
                <c:pt idx="0">
                  <c:v>10th</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Tobacco</c:v>
                </c:pt>
                <c:pt idx="2">
                  <c:v>Marijuana</c:v>
                </c:pt>
                <c:pt idx="3">
                  <c:v>Prescription Drugs</c:v>
                </c:pt>
              </c:strCache>
            </c:strRef>
          </c:cat>
          <c:val>
            <c:numRef>
              <c:f>Sheet1!$D$2:$D$5</c:f>
              <c:numCache>
                <c:formatCode>General</c:formatCode>
                <c:ptCount val="4"/>
                <c:pt idx="0">
                  <c:v>32</c:v>
                </c:pt>
                <c:pt idx="1">
                  <c:v>20</c:v>
                </c:pt>
                <c:pt idx="2">
                  <c:v>80</c:v>
                </c:pt>
                <c:pt idx="3">
                  <c:v>15</c:v>
                </c:pt>
              </c:numCache>
            </c:numRef>
          </c:val>
        </c:ser>
        <c:ser>
          <c:idx val="3"/>
          <c:order val="3"/>
          <c:tx>
            <c:strRef>
              <c:f>Sheet1!$E$1</c:f>
              <c:strCache>
                <c:ptCount val="1"/>
                <c:pt idx="0">
                  <c:v>All</c:v>
                </c:pt>
              </c:strCache>
            </c:strRef>
          </c:tx>
          <c:spPr>
            <a:solidFill>
              <a:schemeClr val="accent6">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Tobacco</c:v>
                </c:pt>
                <c:pt idx="2">
                  <c:v>Marijuana</c:v>
                </c:pt>
                <c:pt idx="3">
                  <c:v>Prescription Drugs</c:v>
                </c:pt>
              </c:strCache>
            </c:strRef>
          </c:cat>
          <c:val>
            <c:numRef>
              <c:f>Sheet1!$E$2:$E$5</c:f>
              <c:numCache>
                <c:formatCode>General</c:formatCode>
                <c:ptCount val="4"/>
                <c:pt idx="0">
                  <c:v>118</c:v>
                </c:pt>
                <c:pt idx="1">
                  <c:v>77</c:v>
                </c:pt>
                <c:pt idx="2">
                  <c:v>185</c:v>
                </c:pt>
                <c:pt idx="3">
                  <c:v>73</c:v>
                </c:pt>
              </c:numCache>
            </c:numRef>
          </c:val>
        </c:ser>
        <c:dLbls>
          <c:showLegendKey val="0"/>
          <c:showVal val="1"/>
          <c:showCatName val="0"/>
          <c:showSerName val="0"/>
          <c:showPercent val="0"/>
          <c:showBubbleSize val="0"/>
        </c:dLbls>
        <c:gapWidth val="150"/>
        <c:shape val="box"/>
        <c:axId val="718815248"/>
        <c:axId val="718813288"/>
        <c:axId val="0"/>
      </c:bar3DChart>
      <c:catAx>
        <c:axId val="7188152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813288"/>
        <c:crosses val="autoZero"/>
        <c:auto val="1"/>
        <c:lblAlgn val="ctr"/>
        <c:lblOffset val="100"/>
        <c:noMultiLvlLbl val="0"/>
      </c:catAx>
      <c:valAx>
        <c:axId val="718813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815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Perceived Risk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Risk</c:v>
                </c:pt>
              </c:strCache>
            </c:strRef>
          </c:tx>
          <c:spPr>
            <a:solidFill>
              <a:schemeClr val="accent1"/>
            </a:solidFill>
            <a:ln>
              <a:noFill/>
            </a:ln>
            <a:effectLst/>
          </c:spPr>
          <c:invertIfNegative val="0"/>
          <c:cat>
            <c:strRef>
              <c:f>Sheet1!$A$2:$A$5</c:f>
              <c:strCache>
                <c:ptCount val="4"/>
                <c:pt idx="0">
                  <c:v>Alcohol</c:v>
                </c:pt>
                <c:pt idx="1">
                  <c:v>Tobacco</c:v>
                </c:pt>
                <c:pt idx="2">
                  <c:v>Marijuana</c:v>
                </c:pt>
                <c:pt idx="3">
                  <c:v>Prescription Drugs</c:v>
                </c:pt>
              </c:strCache>
            </c:strRef>
          </c:cat>
          <c:val>
            <c:numRef>
              <c:f>Sheet1!$B$2:$B$5</c:f>
              <c:numCache>
                <c:formatCode>General</c:formatCode>
                <c:ptCount val="4"/>
                <c:pt idx="0">
                  <c:v>50</c:v>
                </c:pt>
                <c:pt idx="1">
                  <c:v>39</c:v>
                </c:pt>
                <c:pt idx="2">
                  <c:v>99</c:v>
                </c:pt>
                <c:pt idx="3">
                  <c:v>38</c:v>
                </c:pt>
              </c:numCache>
            </c:numRef>
          </c:val>
        </c:ser>
        <c:ser>
          <c:idx val="1"/>
          <c:order val="1"/>
          <c:tx>
            <c:strRef>
              <c:f>Sheet1!$C$1</c:f>
              <c:strCache>
                <c:ptCount val="1"/>
                <c:pt idx="0">
                  <c:v>Slight</c:v>
                </c:pt>
              </c:strCache>
            </c:strRef>
          </c:tx>
          <c:spPr>
            <a:solidFill>
              <a:schemeClr val="accent2"/>
            </a:solidFill>
            <a:ln>
              <a:noFill/>
            </a:ln>
            <a:effectLst/>
          </c:spPr>
          <c:invertIfNegative val="0"/>
          <c:cat>
            <c:strRef>
              <c:f>Sheet1!$A$2:$A$5</c:f>
              <c:strCache>
                <c:ptCount val="4"/>
                <c:pt idx="0">
                  <c:v>Alcohol</c:v>
                </c:pt>
                <c:pt idx="1">
                  <c:v>Tobacco</c:v>
                </c:pt>
                <c:pt idx="2">
                  <c:v>Marijuana</c:v>
                </c:pt>
                <c:pt idx="3">
                  <c:v>Prescription Drugs</c:v>
                </c:pt>
              </c:strCache>
            </c:strRef>
          </c:cat>
          <c:val>
            <c:numRef>
              <c:f>Sheet1!$C$2:$C$5</c:f>
              <c:numCache>
                <c:formatCode>General</c:formatCode>
                <c:ptCount val="4"/>
                <c:pt idx="0">
                  <c:v>68</c:v>
                </c:pt>
                <c:pt idx="1">
                  <c:v>38</c:v>
                </c:pt>
                <c:pt idx="2">
                  <c:v>86</c:v>
                </c:pt>
                <c:pt idx="3">
                  <c:v>35</c:v>
                </c:pt>
              </c:numCache>
            </c:numRef>
          </c:val>
        </c:ser>
        <c:ser>
          <c:idx val="2"/>
          <c:order val="2"/>
          <c:tx>
            <c:strRef>
              <c:f>Sheet1!$D$1</c:f>
              <c:strCache>
                <c:ptCount val="1"/>
                <c:pt idx="0">
                  <c:v>Moderate</c:v>
                </c:pt>
              </c:strCache>
            </c:strRef>
          </c:tx>
          <c:spPr>
            <a:solidFill>
              <a:schemeClr val="accent3"/>
            </a:solidFill>
            <a:ln>
              <a:noFill/>
            </a:ln>
            <a:effectLst/>
          </c:spPr>
          <c:invertIfNegative val="0"/>
          <c:cat>
            <c:strRef>
              <c:f>Sheet1!$A$2:$A$5</c:f>
              <c:strCache>
                <c:ptCount val="4"/>
                <c:pt idx="0">
                  <c:v>Alcohol</c:v>
                </c:pt>
                <c:pt idx="1">
                  <c:v>Tobacco</c:v>
                </c:pt>
                <c:pt idx="2">
                  <c:v>Marijuana</c:v>
                </c:pt>
                <c:pt idx="3">
                  <c:v>Prescription Drugs</c:v>
                </c:pt>
              </c:strCache>
            </c:strRef>
          </c:cat>
          <c:val>
            <c:numRef>
              <c:f>Sheet1!$D$2:$D$5</c:f>
              <c:numCache>
                <c:formatCode>General</c:formatCode>
                <c:ptCount val="4"/>
                <c:pt idx="0">
                  <c:v>264</c:v>
                </c:pt>
                <c:pt idx="1">
                  <c:v>205</c:v>
                </c:pt>
                <c:pt idx="2">
                  <c:v>166</c:v>
                </c:pt>
                <c:pt idx="3">
                  <c:v>158</c:v>
                </c:pt>
              </c:numCache>
            </c:numRef>
          </c:val>
        </c:ser>
        <c:ser>
          <c:idx val="3"/>
          <c:order val="3"/>
          <c:tx>
            <c:strRef>
              <c:f>Sheet1!$E$1</c:f>
              <c:strCache>
                <c:ptCount val="1"/>
                <c:pt idx="0">
                  <c:v>Great</c:v>
                </c:pt>
              </c:strCache>
            </c:strRef>
          </c:tx>
          <c:spPr>
            <a:solidFill>
              <a:schemeClr val="accent4"/>
            </a:solidFill>
            <a:ln>
              <a:noFill/>
            </a:ln>
            <a:effectLst/>
          </c:spPr>
          <c:invertIfNegative val="0"/>
          <c:cat>
            <c:strRef>
              <c:f>Sheet1!$A$2:$A$5</c:f>
              <c:strCache>
                <c:ptCount val="4"/>
                <c:pt idx="0">
                  <c:v>Alcohol</c:v>
                </c:pt>
                <c:pt idx="1">
                  <c:v>Tobacco</c:v>
                </c:pt>
                <c:pt idx="2">
                  <c:v>Marijuana</c:v>
                </c:pt>
                <c:pt idx="3">
                  <c:v>Prescription Drugs</c:v>
                </c:pt>
              </c:strCache>
            </c:strRef>
          </c:cat>
          <c:val>
            <c:numRef>
              <c:f>Sheet1!$E$2:$E$5</c:f>
              <c:numCache>
                <c:formatCode>General</c:formatCode>
                <c:ptCount val="4"/>
                <c:pt idx="0">
                  <c:v>569</c:v>
                </c:pt>
                <c:pt idx="1">
                  <c:v>668</c:v>
                </c:pt>
                <c:pt idx="2">
                  <c:v>600</c:v>
                </c:pt>
                <c:pt idx="3">
                  <c:v>720</c:v>
                </c:pt>
              </c:numCache>
            </c:numRef>
          </c:val>
        </c:ser>
        <c:dLbls>
          <c:showLegendKey val="0"/>
          <c:showVal val="0"/>
          <c:showCatName val="0"/>
          <c:showSerName val="0"/>
          <c:showPercent val="0"/>
          <c:showBubbleSize val="0"/>
        </c:dLbls>
        <c:gapWidth val="269"/>
        <c:axId val="718815640"/>
        <c:axId val="718807408"/>
      </c:barChart>
      <c:catAx>
        <c:axId val="71881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807408"/>
        <c:crosses val="autoZero"/>
        <c:auto val="1"/>
        <c:lblAlgn val="ctr"/>
        <c:lblOffset val="100"/>
        <c:noMultiLvlLbl val="0"/>
      </c:catAx>
      <c:valAx>
        <c:axId val="71880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815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Parental Disapproval</a:t>
            </a:r>
            <a:r>
              <a:rPr lang="en-US" baseline="0" dirty="0" smtClean="0"/>
              <a:t> of Use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Not Wrong</c:v>
                </c:pt>
              </c:strCache>
            </c:strRef>
          </c:tx>
          <c:spPr>
            <a:solidFill>
              <a:schemeClr val="accent1"/>
            </a:solidFill>
            <a:ln>
              <a:noFill/>
            </a:ln>
            <a:effectLst/>
          </c:spPr>
          <c:invertIfNegative val="0"/>
          <c:cat>
            <c:strRef>
              <c:f>Sheet1!$A$2:$A$5</c:f>
              <c:strCache>
                <c:ptCount val="4"/>
                <c:pt idx="0">
                  <c:v>Alcohol</c:v>
                </c:pt>
                <c:pt idx="1">
                  <c:v>Tobacco</c:v>
                </c:pt>
                <c:pt idx="2">
                  <c:v>Marijuana</c:v>
                </c:pt>
                <c:pt idx="3">
                  <c:v>Prescription Drugs</c:v>
                </c:pt>
              </c:strCache>
            </c:strRef>
          </c:cat>
          <c:val>
            <c:numRef>
              <c:f>Sheet1!$B$2:$B$5</c:f>
              <c:numCache>
                <c:formatCode>General</c:formatCode>
                <c:ptCount val="4"/>
                <c:pt idx="0">
                  <c:v>33</c:v>
                </c:pt>
                <c:pt idx="1">
                  <c:v>36</c:v>
                </c:pt>
                <c:pt idx="2">
                  <c:v>41</c:v>
                </c:pt>
                <c:pt idx="3">
                  <c:v>28</c:v>
                </c:pt>
              </c:numCache>
            </c:numRef>
          </c:val>
        </c:ser>
        <c:ser>
          <c:idx val="1"/>
          <c:order val="1"/>
          <c:tx>
            <c:strRef>
              <c:f>Sheet1!$C$1</c:f>
              <c:strCache>
                <c:ptCount val="1"/>
                <c:pt idx="0">
                  <c:v>Little Bit Wrong</c:v>
                </c:pt>
              </c:strCache>
            </c:strRef>
          </c:tx>
          <c:spPr>
            <a:solidFill>
              <a:schemeClr val="accent2"/>
            </a:solidFill>
            <a:ln>
              <a:noFill/>
            </a:ln>
            <a:effectLst/>
          </c:spPr>
          <c:invertIfNegative val="0"/>
          <c:cat>
            <c:strRef>
              <c:f>Sheet1!$A$2:$A$5</c:f>
              <c:strCache>
                <c:ptCount val="4"/>
                <c:pt idx="0">
                  <c:v>Alcohol</c:v>
                </c:pt>
                <c:pt idx="1">
                  <c:v>Tobacco</c:v>
                </c:pt>
                <c:pt idx="2">
                  <c:v>Marijuana</c:v>
                </c:pt>
                <c:pt idx="3">
                  <c:v>Prescription Drugs</c:v>
                </c:pt>
              </c:strCache>
            </c:strRef>
          </c:cat>
          <c:val>
            <c:numRef>
              <c:f>Sheet1!$C$2:$C$5</c:f>
              <c:numCache>
                <c:formatCode>General</c:formatCode>
                <c:ptCount val="4"/>
                <c:pt idx="0">
                  <c:v>77</c:v>
                </c:pt>
                <c:pt idx="1">
                  <c:v>48</c:v>
                </c:pt>
                <c:pt idx="2">
                  <c:v>46</c:v>
                </c:pt>
                <c:pt idx="3">
                  <c:v>32</c:v>
                </c:pt>
              </c:numCache>
            </c:numRef>
          </c:val>
        </c:ser>
        <c:ser>
          <c:idx val="2"/>
          <c:order val="2"/>
          <c:tx>
            <c:strRef>
              <c:f>Sheet1!$D$1</c:f>
              <c:strCache>
                <c:ptCount val="1"/>
                <c:pt idx="0">
                  <c:v>Wrong</c:v>
                </c:pt>
              </c:strCache>
            </c:strRef>
          </c:tx>
          <c:spPr>
            <a:solidFill>
              <a:schemeClr val="accent3"/>
            </a:solidFill>
            <a:ln>
              <a:noFill/>
            </a:ln>
            <a:effectLst/>
          </c:spPr>
          <c:invertIfNegative val="0"/>
          <c:cat>
            <c:strRef>
              <c:f>Sheet1!$A$2:$A$5</c:f>
              <c:strCache>
                <c:ptCount val="4"/>
                <c:pt idx="0">
                  <c:v>Alcohol</c:v>
                </c:pt>
                <c:pt idx="1">
                  <c:v>Tobacco</c:v>
                </c:pt>
                <c:pt idx="2">
                  <c:v>Marijuana</c:v>
                </c:pt>
                <c:pt idx="3">
                  <c:v>Prescription Drugs</c:v>
                </c:pt>
              </c:strCache>
            </c:strRef>
          </c:cat>
          <c:val>
            <c:numRef>
              <c:f>Sheet1!$D$2:$D$5</c:f>
              <c:numCache>
                <c:formatCode>General</c:formatCode>
                <c:ptCount val="4"/>
                <c:pt idx="0">
                  <c:v>168</c:v>
                </c:pt>
                <c:pt idx="1">
                  <c:v>107</c:v>
                </c:pt>
                <c:pt idx="2">
                  <c:v>96</c:v>
                </c:pt>
                <c:pt idx="3">
                  <c:v>86</c:v>
                </c:pt>
              </c:numCache>
            </c:numRef>
          </c:val>
        </c:ser>
        <c:ser>
          <c:idx val="3"/>
          <c:order val="3"/>
          <c:tx>
            <c:strRef>
              <c:f>Sheet1!$E$1</c:f>
              <c:strCache>
                <c:ptCount val="1"/>
                <c:pt idx="0">
                  <c:v>Very Wrong</c:v>
                </c:pt>
              </c:strCache>
            </c:strRef>
          </c:tx>
          <c:spPr>
            <a:solidFill>
              <a:schemeClr val="accent4"/>
            </a:solidFill>
            <a:ln>
              <a:noFill/>
            </a:ln>
            <a:effectLst/>
          </c:spPr>
          <c:invertIfNegative val="0"/>
          <c:cat>
            <c:strRef>
              <c:f>Sheet1!$A$2:$A$5</c:f>
              <c:strCache>
                <c:ptCount val="4"/>
                <c:pt idx="0">
                  <c:v>Alcohol</c:v>
                </c:pt>
                <c:pt idx="1">
                  <c:v>Tobacco</c:v>
                </c:pt>
                <c:pt idx="2">
                  <c:v>Marijuana</c:v>
                </c:pt>
                <c:pt idx="3">
                  <c:v>Prescription Drugs</c:v>
                </c:pt>
              </c:strCache>
            </c:strRef>
          </c:cat>
          <c:val>
            <c:numRef>
              <c:f>Sheet1!$E$2:$E$5</c:f>
              <c:numCache>
                <c:formatCode>General</c:formatCode>
                <c:ptCount val="4"/>
                <c:pt idx="0">
                  <c:v>671</c:v>
                </c:pt>
                <c:pt idx="1">
                  <c:v>759</c:v>
                </c:pt>
                <c:pt idx="2">
                  <c:v>766</c:v>
                </c:pt>
                <c:pt idx="3">
                  <c:v>794</c:v>
                </c:pt>
              </c:numCache>
            </c:numRef>
          </c:val>
        </c:ser>
        <c:dLbls>
          <c:showLegendKey val="0"/>
          <c:showVal val="0"/>
          <c:showCatName val="0"/>
          <c:showSerName val="0"/>
          <c:showPercent val="0"/>
          <c:showBubbleSize val="0"/>
        </c:dLbls>
        <c:gapWidth val="219"/>
        <c:overlap val="-27"/>
        <c:axId val="718807800"/>
        <c:axId val="718805840"/>
      </c:barChart>
      <c:catAx>
        <c:axId val="71880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805840"/>
        <c:crosses val="autoZero"/>
        <c:auto val="1"/>
        <c:lblAlgn val="ctr"/>
        <c:lblOffset val="100"/>
        <c:noMultiLvlLbl val="0"/>
      </c:catAx>
      <c:valAx>
        <c:axId val="71880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807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Peer Disapproval of Use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Not at all wrong</c:v>
                </c:pt>
              </c:strCache>
            </c:strRef>
          </c:tx>
          <c:spPr>
            <a:solidFill>
              <a:schemeClr val="accent1"/>
            </a:solidFill>
            <a:ln>
              <a:noFill/>
            </a:ln>
            <a:effectLst/>
          </c:spPr>
          <c:invertIfNegative val="0"/>
          <c:cat>
            <c:strRef>
              <c:f>Sheet1!$A$2:$A$5</c:f>
              <c:strCache>
                <c:ptCount val="4"/>
                <c:pt idx="0">
                  <c:v>Alcohol</c:v>
                </c:pt>
                <c:pt idx="1">
                  <c:v>Tobacco</c:v>
                </c:pt>
                <c:pt idx="2">
                  <c:v>Marijuana</c:v>
                </c:pt>
                <c:pt idx="3">
                  <c:v>Prescription Drugs</c:v>
                </c:pt>
              </c:strCache>
            </c:strRef>
          </c:cat>
          <c:val>
            <c:numRef>
              <c:f>Sheet1!$B$2:$B$5</c:f>
              <c:numCache>
                <c:formatCode>General</c:formatCode>
                <c:ptCount val="4"/>
                <c:pt idx="0">
                  <c:v>59</c:v>
                </c:pt>
                <c:pt idx="1">
                  <c:v>55</c:v>
                </c:pt>
                <c:pt idx="2">
                  <c:v>79</c:v>
                </c:pt>
                <c:pt idx="3">
                  <c:v>44</c:v>
                </c:pt>
              </c:numCache>
            </c:numRef>
          </c:val>
        </c:ser>
        <c:ser>
          <c:idx val="1"/>
          <c:order val="1"/>
          <c:tx>
            <c:strRef>
              <c:f>Sheet1!$C$1</c:f>
              <c:strCache>
                <c:ptCount val="1"/>
                <c:pt idx="0">
                  <c:v>Little Bit Wrong</c:v>
                </c:pt>
              </c:strCache>
            </c:strRef>
          </c:tx>
          <c:spPr>
            <a:solidFill>
              <a:schemeClr val="accent2"/>
            </a:solidFill>
            <a:ln>
              <a:noFill/>
            </a:ln>
            <a:effectLst/>
          </c:spPr>
          <c:invertIfNegative val="0"/>
          <c:cat>
            <c:strRef>
              <c:f>Sheet1!$A$2:$A$5</c:f>
              <c:strCache>
                <c:ptCount val="4"/>
                <c:pt idx="0">
                  <c:v>Alcohol</c:v>
                </c:pt>
                <c:pt idx="1">
                  <c:v>Tobacco</c:v>
                </c:pt>
                <c:pt idx="2">
                  <c:v>Marijuana</c:v>
                </c:pt>
                <c:pt idx="3">
                  <c:v>Prescription Drugs</c:v>
                </c:pt>
              </c:strCache>
            </c:strRef>
          </c:cat>
          <c:val>
            <c:numRef>
              <c:f>Sheet1!$C$2:$C$5</c:f>
              <c:numCache>
                <c:formatCode>General</c:formatCode>
                <c:ptCount val="4"/>
                <c:pt idx="0">
                  <c:v>96</c:v>
                </c:pt>
                <c:pt idx="1">
                  <c:v>67</c:v>
                </c:pt>
                <c:pt idx="2">
                  <c:v>65</c:v>
                </c:pt>
                <c:pt idx="3">
                  <c:v>42</c:v>
                </c:pt>
              </c:numCache>
            </c:numRef>
          </c:val>
        </c:ser>
        <c:ser>
          <c:idx val="2"/>
          <c:order val="2"/>
          <c:tx>
            <c:strRef>
              <c:f>Sheet1!$D$1</c:f>
              <c:strCache>
                <c:ptCount val="1"/>
                <c:pt idx="0">
                  <c:v>Wrong</c:v>
                </c:pt>
              </c:strCache>
            </c:strRef>
          </c:tx>
          <c:spPr>
            <a:solidFill>
              <a:schemeClr val="accent3"/>
            </a:solidFill>
            <a:ln>
              <a:noFill/>
            </a:ln>
            <a:effectLst/>
          </c:spPr>
          <c:invertIfNegative val="0"/>
          <c:cat>
            <c:strRef>
              <c:f>Sheet1!$A$2:$A$5</c:f>
              <c:strCache>
                <c:ptCount val="4"/>
                <c:pt idx="0">
                  <c:v>Alcohol</c:v>
                </c:pt>
                <c:pt idx="1">
                  <c:v>Tobacco</c:v>
                </c:pt>
                <c:pt idx="2">
                  <c:v>Marijuana</c:v>
                </c:pt>
                <c:pt idx="3">
                  <c:v>Prescription Drugs</c:v>
                </c:pt>
              </c:strCache>
            </c:strRef>
          </c:cat>
          <c:val>
            <c:numRef>
              <c:f>Sheet1!$D$2:$D$5</c:f>
              <c:numCache>
                <c:formatCode>General</c:formatCode>
                <c:ptCount val="4"/>
                <c:pt idx="0">
                  <c:v>229</c:v>
                </c:pt>
                <c:pt idx="1">
                  <c:v>240</c:v>
                </c:pt>
                <c:pt idx="2">
                  <c:v>204</c:v>
                </c:pt>
                <c:pt idx="3">
                  <c:v>187</c:v>
                </c:pt>
              </c:numCache>
            </c:numRef>
          </c:val>
        </c:ser>
        <c:ser>
          <c:idx val="3"/>
          <c:order val="3"/>
          <c:tx>
            <c:strRef>
              <c:f>Sheet1!$E$1</c:f>
              <c:strCache>
                <c:ptCount val="1"/>
                <c:pt idx="0">
                  <c:v>Very Wrong</c:v>
                </c:pt>
              </c:strCache>
            </c:strRef>
          </c:tx>
          <c:spPr>
            <a:solidFill>
              <a:schemeClr val="accent4"/>
            </a:solidFill>
            <a:ln>
              <a:noFill/>
            </a:ln>
            <a:effectLst/>
          </c:spPr>
          <c:invertIfNegative val="0"/>
          <c:cat>
            <c:strRef>
              <c:f>Sheet1!$A$2:$A$5</c:f>
              <c:strCache>
                <c:ptCount val="4"/>
                <c:pt idx="0">
                  <c:v>Alcohol</c:v>
                </c:pt>
                <c:pt idx="1">
                  <c:v>Tobacco</c:v>
                </c:pt>
                <c:pt idx="2">
                  <c:v>Marijuana</c:v>
                </c:pt>
                <c:pt idx="3">
                  <c:v>Prescription Drugs</c:v>
                </c:pt>
              </c:strCache>
            </c:strRef>
          </c:cat>
          <c:val>
            <c:numRef>
              <c:f>Sheet1!$E$2:$E$5</c:f>
              <c:numCache>
                <c:formatCode>General</c:formatCode>
                <c:ptCount val="4"/>
                <c:pt idx="0">
                  <c:v>554</c:v>
                </c:pt>
                <c:pt idx="1">
                  <c:v>589</c:v>
                </c:pt>
                <c:pt idx="2">
                  <c:v>603</c:v>
                </c:pt>
                <c:pt idx="3">
                  <c:v>678</c:v>
                </c:pt>
              </c:numCache>
            </c:numRef>
          </c:val>
        </c:ser>
        <c:dLbls>
          <c:showLegendKey val="0"/>
          <c:showVal val="0"/>
          <c:showCatName val="0"/>
          <c:showSerName val="0"/>
          <c:showPercent val="0"/>
          <c:showBubbleSize val="0"/>
        </c:dLbls>
        <c:gapWidth val="219"/>
        <c:overlap val="-27"/>
        <c:axId val="718818776"/>
        <c:axId val="718819168"/>
      </c:barChart>
      <c:catAx>
        <c:axId val="718818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819168"/>
        <c:crosses val="autoZero"/>
        <c:auto val="1"/>
        <c:lblAlgn val="ctr"/>
        <c:lblOffset val="100"/>
        <c:noMultiLvlLbl val="0"/>
      </c:catAx>
      <c:valAx>
        <c:axId val="718819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818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FAC8A-B1E0-47A3-BC4A-7E5C5D892EDA}"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B60E2736-A4BF-41E1-8AA5-8957DB2CA97A}">
      <dgm:prSet phldrT="[Text]"/>
      <dgm:spPr/>
      <dgm:t>
        <a:bodyPr/>
        <a:lstStyle/>
        <a:p>
          <a:pPr algn="ctr"/>
          <a:r>
            <a:rPr lang="en-US" b="1" dirty="0" smtClean="0">
              <a:solidFill>
                <a:schemeClr val="bg1"/>
              </a:solidFill>
            </a:rPr>
            <a:t>Policy</a:t>
          </a:r>
          <a:endParaRPr lang="en-US" b="1" dirty="0">
            <a:solidFill>
              <a:schemeClr val="bg1"/>
            </a:solidFill>
          </a:endParaRPr>
        </a:p>
      </dgm:t>
    </dgm:pt>
    <dgm:pt modelId="{62A08B41-04B2-4395-97CA-8EF4C6DF9991}" type="parTrans" cxnId="{D11B8B85-C74E-4F30-9F96-F6FDA31386C6}">
      <dgm:prSet/>
      <dgm:spPr/>
      <dgm:t>
        <a:bodyPr/>
        <a:lstStyle/>
        <a:p>
          <a:endParaRPr lang="en-US"/>
        </a:p>
      </dgm:t>
    </dgm:pt>
    <dgm:pt modelId="{30046B6D-2FF1-425B-9072-9312EF38E564}" type="sibTrans" cxnId="{D11B8B85-C74E-4F30-9F96-F6FDA31386C6}">
      <dgm:prSet/>
      <dgm:spPr/>
      <dgm:t>
        <a:bodyPr/>
        <a:lstStyle/>
        <a:p>
          <a:endParaRPr lang="en-US"/>
        </a:p>
      </dgm:t>
    </dgm:pt>
    <dgm:pt modelId="{FA21871C-10A6-41FF-AE24-64C856578042}">
      <dgm:prSet phldrT="[Text]"/>
      <dgm:spPr>
        <a:blipFill rotWithShape="0">
          <a:blip xmlns:r="http://schemas.openxmlformats.org/officeDocument/2006/relationships" r:embed="rId1">
            <a:duotone>
              <a:schemeClr val="accent4">
                <a:hueOff val="-229830"/>
                <a:satOff val="847"/>
                <a:lumOff val="-442"/>
                <a:alphaOff val="0"/>
                <a:shade val="20000"/>
                <a:satMod val="200000"/>
              </a:schemeClr>
              <a:schemeClr val="accent4">
                <a:hueOff val="-229830"/>
                <a:satOff val="847"/>
                <a:lumOff val="-442"/>
                <a:alphaOff val="0"/>
                <a:tint val="12000"/>
                <a:satMod val="190000"/>
              </a:schemeClr>
            </a:duotone>
          </a:blip>
          <a:tile tx="0" ty="0" sx="100000" sy="100000" flip="none" algn="tl"/>
        </a:blipFill>
      </dgm:spPr>
      <dgm:t>
        <a:bodyPr/>
        <a:lstStyle/>
        <a:p>
          <a:r>
            <a:rPr lang="en-US" b="1" dirty="0" smtClean="0">
              <a:solidFill>
                <a:schemeClr val="bg1"/>
              </a:solidFill>
            </a:rPr>
            <a:t>Community</a:t>
          </a:r>
          <a:endParaRPr lang="en-US" b="1" dirty="0">
            <a:solidFill>
              <a:schemeClr val="bg1"/>
            </a:solidFill>
          </a:endParaRPr>
        </a:p>
      </dgm:t>
    </dgm:pt>
    <dgm:pt modelId="{1B589630-F167-407E-B71A-584BA1AB131A}" type="parTrans" cxnId="{1D1B1E44-88EF-4836-A9D9-709B98BB275A}">
      <dgm:prSet/>
      <dgm:spPr/>
      <dgm:t>
        <a:bodyPr/>
        <a:lstStyle/>
        <a:p>
          <a:endParaRPr lang="en-US"/>
        </a:p>
      </dgm:t>
    </dgm:pt>
    <dgm:pt modelId="{6D79FA9D-036E-4E8C-833D-C20FF4C3DFD0}" type="sibTrans" cxnId="{1D1B1E44-88EF-4836-A9D9-709B98BB275A}">
      <dgm:prSet/>
      <dgm:spPr/>
      <dgm:t>
        <a:bodyPr/>
        <a:lstStyle/>
        <a:p>
          <a:endParaRPr lang="en-US"/>
        </a:p>
      </dgm:t>
    </dgm:pt>
    <dgm:pt modelId="{9DE29DBD-6B01-4CE3-BC6B-FF5E716CD5BE}">
      <dgm:prSet phldrT="[Text]"/>
      <dgm:spPr/>
      <dgm:t>
        <a:bodyPr/>
        <a:lstStyle/>
        <a:p>
          <a:pPr algn="ctr"/>
          <a:r>
            <a:rPr lang="en-US" b="1" dirty="0" smtClean="0">
              <a:solidFill>
                <a:schemeClr val="bg1"/>
              </a:solidFill>
            </a:rPr>
            <a:t>Organization</a:t>
          </a:r>
          <a:endParaRPr lang="en-US" b="1" dirty="0">
            <a:solidFill>
              <a:schemeClr val="bg1"/>
            </a:solidFill>
          </a:endParaRPr>
        </a:p>
      </dgm:t>
    </dgm:pt>
    <dgm:pt modelId="{6F625335-7440-4080-B0B3-6E6600F0A297}" type="parTrans" cxnId="{A822B64E-ACB0-4737-B8B1-ED3357BA1379}">
      <dgm:prSet/>
      <dgm:spPr/>
      <dgm:t>
        <a:bodyPr/>
        <a:lstStyle/>
        <a:p>
          <a:endParaRPr lang="en-US"/>
        </a:p>
      </dgm:t>
    </dgm:pt>
    <dgm:pt modelId="{D42EA7F2-4B16-4441-82FF-3D67213B0D55}" type="sibTrans" cxnId="{A822B64E-ACB0-4737-B8B1-ED3357BA1379}">
      <dgm:prSet/>
      <dgm:spPr/>
      <dgm:t>
        <a:bodyPr/>
        <a:lstStyle/>
        <a:p>
          <a:endParaRPr lang="en-US"/>
        </a:p>
      </dgm:t>
    </dgm:pt>
    <dgm:pt modelId="{FCADD3E5-A12B-43D3-9572-6B7E8E1340D7}">
      <dgm:prSet phldrT="[Text]"/>
      <dgm:spPr>
        <a:blipFill rotWithShape="0">
          <a:blip xmlns:r="http://schemas.openxmlformats.org/officeDocument/2006/relationships" r:embed="rId1">
            <a:duotone>
              <a:schemeClr val="accent4">
                <a:hueOff val="-689490"/>
                <a:satOff val="2541"/>
                <a:lumOff val="-1325"/>
                <a:alphaOff val="0"/>
                <a:shade val="20000"/>
                <a:satMod val="200000"/>
              </a:schemeClr>
              <a:schemeClr val="accent4">
                <a:hueOff val="-689490"/>
                <a:satOff val="2541"/>
                <a:lumOff val="-1325"/>
                <a:alphaOff val="0"/>
                <a:tint val="12000"/>
                <a:satMod val="190000"/>
              </a:schemeClr>
            </a:duotone>
          </a:blip>
          <a:tile tx="0" ty="0" sx="100000" sy="100000" flip="none" algn="tl"/>
        </a:blipFill>
      </dgm:spPr>
      <dgm:t>
        <a:bodyPr/>
        <a:lstStyle/>
        <a:p>
          <a:r>
            <a:rPr lang="en-US" b="1" dirty="0" smtClean="0">
              <a:solidFill>
                <a:schemeClr val="bg1"/>
              </a:solidFill>
            </a:rPr>
            <a:t>Interpersonal</a:t>
          </a:r>
          <a:r>
            <a:rPr lang="en-US" b="1" dirty="0" smtClean="0"/>
            <a:t> </a:t>
          </a:r>
          <a:endParaRPr lang="en-US" b="1" dirty="0"/>
        </a:p>
      </dgm:t>
    </dgm:pt>
    <dgm:pt modelId="{BE88B80A-2CE9-4456-9B4A-618861878C9E}" type="parTrans" cxnId="{B5CD38B6-B03F-4E18-AB4E-39CE95AC0A63}">
      <dgm:prSet/>
      <dgm:spPr/>
      <dgm:t>
        <a:bodyPr/>
        <a:lstStyle/>
        <a:p>
          <a:endParaRPr lang="en-US"/>
        </a:p>
      </dgm:t>
    </dgm:pt>
    <dgm:pt modelId="{82FA5D5E-208F-4A0A-B008-4B2C5919494A}" type="sibTrans" cxnId="{B5CD38B6-B03F-4E18-AB4E-39CE95AC0A63}">
      <dgm:prSet/>
      <dgm:spPr/>
      <dgm:t>
        <a:bodyPr/>
        <a:lstStyle/>
        <a:p>
          <a:endParaRPr lang="en-US"/>
        </a:p>
      </dgm:t>
    </dgm:pt>
    <dgm:pt modelId="{CE907818-2A8F-46A6-A39B-0C92221C95D3}">
      <dgm:prSet phldrT="[Text]"/>
      <dgm:spPr/>
      <dgm:t>
        <a:bodyPr/>
        <a:lstStyle/>
        <a:p>
          <a:r>
            <a:rPr lang="en-US" b="1" dirty="0" smtClean="0">
              <a:solidFill>
                <a:schemeClr val="bg1"/>
              </a:solidFill>
            </a:rPr>
            <a:t>Individual</a:t>
          </a:r>
          <a:r>
            <a:rPr lang="en-US" dirty="0" smtClean="0"/>
            <a:t> </a:t>
          </a:r>
          <a:endParaRPr lang="en-US" dirty="0"/>
        </a:p>
      </dgm:t>
    </dgm:pt>
    <dgm:pt modelId="{449D750A-F92B-4FDB-AC92-AE1B5CB81F6C}" type="parTrans" cxnId="{7DBE71F2-2B88-4F9F-AF79-6EFFFA64AE42}">
      <dgm:prSet/>
      <dgm:spPr/>
      <dgm:t>
        <a:bodyPr/>
        <a:lstStyle/>
        <a:p>
          <a:endParaRPr lang="en-US"/>
        </a:p>
      </dgm:t>
    </dgm:pt>
    <dgm:pt modelId="{369CF3A7-0295-457D-997D-AD0EDC9975C6}" type="sibTrans" cxnId="{7DBE71F2-2B88-4F9F-AF79-6EFFFA64AE42}">
      <dgm:prSet/>
      <dgm:spPr/>
      <dgm:t>
        <a:bodyPr/>
        <a:lstStyle/>
        <a:p>
          <a:endParaRPr lang="en-US"/>
        </a:p>
      </dgm:t>
    </dgm:pt>
    <dgm:pt modelId="{0E7D378B-30D9-4239-8B82-D779985639FA}" type="pres">
      <dgm:prSet presAssocID="{CF1FAC8A-B1E0-47A3-BC4A-7E5C5D892EDA}" presName="Name0" presStyleCnt="0">
        <dgm:presLayoutVars>
          <dgm:chMax val="7"/>
          <dgm:resizeHandles val="exact"/>
        </dgm:presLayoutVars>
      </dgm:prSet>
      <dgm:spPr/>
      <dgm:t>
        <a:bodyPr/>
        <a:lstStyle/>
        <a:p>
          <a:endParaRPr lang="en-US"/>
        </a:p>
      </dgm:t>
    </dgm:pt>
    <dgm:pt modelId="{1497453E-60BC-49DD-B5BD-6F705EB61C66}" type="pres">
      <dgm:prSet presAssocID="{CF1FAC8A-B1E0-47A3-BC4A-7E5C5D892EDA}" presName="comp1" presStyleCnt="0"/>
      <dgm:spPr/>
      <dgm:t>
        <a:bodyPr/>
        <a:lstStyle/>
        <a:p>
          <a:endParaRPr lang="en-US"/>
        </a:p>
      </dgm:t>
    </dgm:pt>
    <dgm:pt modelId="{67652577-F2BC-42D9-9150-870389B76034}" type="pres">
      <dgm:prSet presAssocID="{CF1FAC8A-B1E0-47A3-BC4A-7E5C5D892EDA}" presName="circle1" presStyleLbl="node1" presStyleIdx="0" presStyleCnt="5"/>
      <dgm:spPr/>
      <dgm:t>
        <a:bodyPr/>
        <a:lstStyle/>
        <a:p>
          <a:endParaRPr lang="en-US"/>
        </a:p>
      </dgm:t>
    </dgm:pt>
    <dgm:pt modelId="{26944F79-C9E1-44DD-95FA-767258265D93}" type="pres">
      <dgm:prSet presAssocID="{CF1FAC8A-B1E0-47A3-BC4A-7E5C5D892EDA}" presName="c1text" presStyleLbl="node1" presStyleIdx="0" presStyleCnt="5">
        <dgm:presLayoutVars>
          <dgm:bulletEnabled val="1"/>
        </dgm:presLayoutVars>
      </dgm:prSet>
      <dgm:spPr/>
      <dgm:t>
        <a:bodyPr/>
        <a:lstStyle/>
        <a:p>
          <a:endParaRPr lang="en-US"/>
        </a:p>
      </dgm:t>
    </dgm:pt>
    <dgm:pt modelId="{D3B966CD-72DE-4E0F-AF44-9EAD06FD1DFD}" type="pres">
      <dgm:prSet presAssocID="{CF1FAC8A-B1E0-47A3-BC4A-7E5C5D892EDA}" presName="comp2" presStyleCnt="0"/>
      <dgm:spPr/>
      <dgm:t>
        <a:bodyPr/>
        <a:lstStyle/>
        <a:p>
          <a:endParaRPr lang="en-US"/>
        </a:p>
      </dgm:t>
    </dgm:pt>
    <dgm:pt modelId="{7253EB9C-BF88-487F-B4B0-2B8D5EE7DF33}" type="pres">
      <dgm:prSet presAssocID="{CF1FAC8A-B1E0-47A3-BC4A-7E5C5D892EDA}" presName="circle2" presStyleLbl="node1" presStyleIdx="1" presStyleCnt="5"/>
      <dgm:spPr/>
      <dgm:t>
        <a:bodyPr/>
        <a:lstStyle/>
        <a:p>
          <a:endParaRPr lang="en-US"/>
        </a:p>
      </dgm:t>
    </dgm:pt>
    <dgm:pt modelId="{87DD6C95-6C74-410D-A839-EDD5C6508747}" type="pres">
      <dgm:prSet presAssocID="{CF1FAC8A-B1E0-47A3-BC4A-7E5C5D892EDA}" presName="c2text" presStyleLbl="node1" presStyleIdx="1" presStyleCnt="5">
        <dgm:presLayoutVars>
          <dgm:bulletEnabled val="1"/>
        </dgm:presLayoutVars>
      </dgm:prSet>
      <dgm:spPr/>
      <dgm:t>
        <a:bodyPr/>
        <a:lstStyle/>
        <a:p>
          <a:endParaRPr lang="en-US"/>
        </a:p>
      </dgm:t>
    </dgm:pt>
    <dgm:pt modelId="{1B81FF0B-FA8C-48AA-8A84-B8F7DE0FE829}" type="pres">
      <dgm:prSet presAssocID="{CF1FAC8A-B1E0-47A3-BC4A-7E5C5D892EDA}" presName="comp3" presStyleCnt="0"/>
      <dgm:spPr/>
      <dgm:t>
        <a:bodyPr/>
        <a:lstStyle/>
        <a:p>
          <a:endParaRPr lang="en-US"/>
        </a:p>
      </dgm:t>
    </dgm:pt>
    <dgm:pt modelId="{B575D69A-F818-4EE9-9F6D-D3DAB340CFAE}" type="pres">
      <dgm:prSet presAssocID="{CF1FAC8A-B1E0-47A3-BC4A-7E5C5D892EDA}" presName="circle3" presStyleLbl="node1" presStyleIdx="2" presStyleCnt="5"/>
      <dgm:spPr/>
      <dgm:t>
        <a:bodyPr/>
        <a:lstStyle/>
        <a:p>
          <a:endParaRPr lang="en-US"/>
        </a:p>
      </dgm:t>
    </dgm:pt>
    <dgm:pt modelId="{E1B54926-A00C-46FB-89B5-824DCBBF4DE5}" type="pres">
      <dgm:prSet presAssocID="{CF1FAC8A-B1E0-47A3-BC4A-7E5C5D892EDA}" presName="c3text" presStyleLbl="node1" presStyleIdx="2" presStyleCnt="5">
        <dgm:presLayoutVars>
          <dgm:bulletEnabled val="1"/>
        </dgm:presLayoutVars>
      </dgm:prSet>
      <dgm:spPr/>
      <dgm:t>
        <a:bodyPr/>
        <a:lstStyle/>
        <a:p>
          <a:endParaRPr lang="en-US"/>
        </a:p>
      </dgm:t>
    </dgm:pt>
    <dgm:pt modelId="{3DC8C5CF-5FC0-4123-B7B5-7E3F11650F3F}" type="pres">
      <dgm:prSet presAssocID="{CF1FAC8A-B1E0-47A3-BC4A-7E5C5D892EDA}" presName="comp4" presStyleCnt="0"/>
      <dgm:spPr/>
      <dgm:t>
        <a:bodyPr/>
        <a:lstStyle/>
        <a:p>
          <a:endParaRPr lang="en-US"/>
        </a:p>
      </dgm:t>
    </dgm:pt>
    <dgm:pt modelId="{69F79BA2-9BCC-4140-9573-F728C4D6CF77}" type="pres">
      <dgm:prSet presAssocID="{CF1FAC8A-B1E0-47A3-BC4A-7E5C5D892EDA}" presName="circle4" presStyleLbl="node1" presStyleIdx="3" presStyleCnt="5"/>
      <dgm:spPr/>
      <dgm:t>
        <a:bodyPr/>
        <a:lstStyle/>
        <a:p>
          <a:endParaRPr lang="en-US"/>
        </a:p>
      </dgm:t>
    </dgm:pt>
    <dgm:pt modelId="{6D24FC9A-E305-4448-84BF-B4BC244DA17A}" type="pres">
      <dgm:prSet presAssocID="{CF1FAC8A-B1E0-47A3-BC4A-7E5C5D892EDA}" presName="c4text" presStyleLbl="node1" presStyleIdx="3" presStyleCnt="5">
        <dgm:presLayoutVars>
          <dgm:bulletEnabled val="1"/>
        </dgm:presLayoutVars>
      </dgm:prSet>
      <dgm:spPr/>
      <dgm:t>
        <a:bodyPr/>
        <a:lstStyle/>
        <a:p>
          <a:endParaRPr lang="en-US"/>
        </a:p>
      </dgm:t>
    </dgm:pt>
    <dgm:pt modelId="{6AE95E50-122A-4D33-80E8-F0F1E5EA663B}" type="pres">
      <dgm:prSet presAssocID="{CF1FAC8A-B1E0-47A3-BC4A-7E5C5D892EDA}" presName="comp5" presStyleCnt="0"/>
      <dgm:spPr/>
      <dgm:t>
        <a:bodyPr/>
        <a:lstStyle/>
        <a:p>
          <a:endParaRPr lang="en-US"/>
        </a:p>
      </dgm:t>
    </dgm:pt>
    <dgm:pt modelId="{7ACC3AA3-A830-4EA0-B590-09A0BB61F03A}" type="pres">
      <dgm:prSet presAssocID="{CF1FAC8A-B1E0-47A3-BC4A-7E5C5D892EDA}" presName="circle5" presStyleLbl="node1" presStyleIdx="4" presStyleCnt="5"/>
      <dgm:spPr/>
      <dgm:t>
        <a:bodyPr/>
        <a:lstStyle/>
        <a:p>
          <a:endParaRPr lang="en-US"/>
        </a:p>
      </dgm:t>
    </dgm:pt>
    <dgm:pt modelId="{32359979-6EBD-4EB5-91A2-9F25818FA26F}" type="pres">
      <dgm:prSet presAssocID="{CF1FAC8A-B1E0-47A3-BC4A-7E5C5D892EDA}" presName="c5text" presStyleLbl="node1" presStyleIdx="4" presStyleCnt="5">
        <dgm:presLayoutVars>
          <dgm:bulletEnabled val="1"/>
        </dgm:presLayoutVars>
      </dgm:prSet>
      <dgm:spPr/>
      <dgm:t>
        <a:bodyPr/>
        <a:lstStyle/>
        <a:p>
          <a:endParaRPr lang="en-US"/>
        </a:p>
      </dgm:t>
    </dgm:pt>
  </dgm:ptLst>
  <dgm:cxnLst>
    <dgm:cxn modelId="{B5CD38B6-B03F-4E18-AB4E-39CE95AC0A63}" srcId="{CF1FAC8A-B1E0-47A3-BC4A-7E5C5D892EDA}" destId="{FCADD3E5-A12B-43D3-9572-6B7E8E1340D7}" srcOrd="3" destOrd="0" parTransId="{BE88B80A-2CE9-4456-9B4A-618861878C9E}" sibTransId="{82FA5D5E-208F-4A0A-B008-4B2C5919494A}"/>
    <dgm:cxn modelId="{7049B062-D924-4CE0-A2C2-4786A7CEC85C}" type="presOf" srcId="{CE907818-2A8F-46A6-A39B-0C92221C95D3}" destId="{32359979-6EBD-4EB5-91A2-9F25818FA26F}" srcOrd="1" destOrd="0" presId="urn:microsoft.com/office/officeart/2005/8/layout/venn2"/>
    <dgm:cxn modelId="{2E490285-AF6E-459B-B26C-2AD531B4E60D}" type="presOf" srcId="{B60E2736-A4BF-41E1-8AA5-8957DB2CA97A}" destId="{26944F79-C9E1-44DD-95FA-767258265D93}" srcOrd="1" destOrd="0" presId="urn:microsoft.com/office/officeart/2005/8/layout/venn2"/>
    <dgm:cxn modelId="{D11B8B85-C74E-4F30-9F96-F6FDA31386C6}" srcId="{CF1FAC8A-B1E0-47A3-BC4A-7E5C5D892EDA}" destId="{B60E2736-A4BF-41E1-8AA5-8957DB2CA97A}" srcOrd="0" destOrd="0" parTransId="{62A08B41-04B2-4395-97CA-8EF4C6DF9991}" sibTransId="{30046B6D-2FF1-425B-9072-9312EF38E564}"/>
    <dgm:cxn modelId="{0D44F8A7-6611-4D26-BE92-C10AD3769A72}" type="presOf" srcId="{CF1FAC8A-B1E0-47A3-BC4A-7E5C5D892EDA}" destId="{0E7D378B-30D9-4239-8B82-D779985639FA}" srcOrd="0" destOrd="0" presId="urn:microsoft.com/office/officeart/2005/8/layout/venn2"/>
    <dgm:cxn modelId="{A822B64E-ACB0-4737-B8B1-ED3357BA1379}" srcId="{CF1FAC8A-B1E0-47A3-BC4A-7E5C5D892EDA}" destId="{9DE29DBD-6B01-4CE3-BC6B-FF5E716CD5BE}" srcOrd="2" destOrd="0" parTransId="{6F625335-7440-4080-B0B3-6E6600F0A297}" sibTransId="{D42EA7F2-4B16-4441-82FF-3D67213B0D55}"/>
    <dgm:cxn modelId="{5CF7E686-02E6-4E7A-8D28-01DDCFB91421}" type="presOf" srcId="{FCADD3E5-A12B-43D3-9572-6B7E8E1340D7}" destId="{69F79BA2-9BCC-4140-9573-F728C4D6CF77}" srcOrd="0" destOrd="0" presId="urn:microsoft.com/office/officeart/2005/8/layout/venn2"/>
    <dgm:cxn modelId="{1D1B1E44-88EF-4836-A9D9-709B98BB275A}" srcId="{CF1FAC8A-B1E0-47A3-BC4A-7E5C5D892EDA}" destId="{FA21871C-10A6-41FF-AE24-64C856578042}" srcOrd="1" destOrd="0" parTransId="{1B589630-F167-407E-B71A-584BA1AB131A}" sibTransId="{6D79FA9D-036E-4E8C-833D-C20FF4C3DFD0}"/>
    <dgm:cxn modelId="{C88328DF-091E-4628-87C6-54682155477F}" type="presOf" srcId="{FCADD3E5-A12B-43D3-9572-6B7E8E1340D7}" destId="{6D24FC9A-E305-4448-84BF-B4BC244DA17A}" srcOrd="1" destOrd="0" presId="urn:microsoft.com/office/officeart/2005/8/layout/venn2"/>
    <dgm:cxn modelId="{FC406488-230A-4D54-8D09-DC2031418118}" type="presOf" srcId="{CE907818-2A8F-46A6-A39B-0C92221C95D3}" destId="{7ACC3AA3-A830-4EA0-B590-09A0BB61F03A}" srcOrd="0" destOrd="0" presId="urn:microsoft.com/office/officeart/2005/8/layout/venn2"/>
    <dgm:cxn modelId="{22BB9D56-674A-4800-A758-8B9396DC3664}" type="presOf" srcId="{9DE29DBD-6B01-4CE3-BC6B-FF5E716CD5BE}" destId="{E1B54926-A00C-46FB-89B5-824DCBBF4DE5}" srcOrd="1" destOrd="0" presId="urn:microsoft.com/office/officeart/2005/8/layout/venn2"/>
    <dgm:cxn modelId="{7DBE71F2-2B88-4F9F-AF79-6EFFFA64AE42}" srcId="{CF1FAC8A-B1E0-47A3-BC4A-7E5C5D892EDA}" destId="{CE907818-2A8F-46A6-A39B-0C92221C95D3}" srcOrd="4" destOrd="0" parTransId="{449D750A-F92B-4FDB-AC92-AE1B5CB81F6C}" sibTransId="{369CF3A7-0295-457D-997D-AD0EDC9975C6}"/>
    <dgm:cxn modelId="{98405A39-9B28-453B-B303-B8B20947611C}" type="presOf" srcId="{FA21871C-10A6-41FF-AE24-64C856578042}" destId="{87DD6C95-6C74-410D-A839-EDD5C6508747}" srcOrd="1" destOrd="0" presId="urn:microsoft.com/office/officeart/2005/8/layout/venn2"/>
    <dgm:cxn modelId="{123E953B-9CE9-426C-BE28-5958C74391C8}" type="presOf" srcId="{FA21871C-10A6-41FF-AE24-64C856578042}" destId="{7253EB9C-BF88-487F-B4B0-2B8D5EE7DF33}" srcOrd="0" destOrd="0" presId="urn:microsoft.com/office/officeart/2005/8/layout/venn2"/>
    <dgm:cxn modelId="{942A5EFC-A165-4934-982B-694F758AA5D9}" type="presOf" srcId="{9DE29DBD-6B01-4CE3-BC6B-FF5E716CD5BE}" destId="{B575D69A-F818-4EE9-9F6D-D3DAB340CFAE}" srcOrd="0" destOrd="0" presId="urn:microsoft.com/office/officeart/2005/8/layout/venn2"/>
    <dgm:cxn modelId="{C17C7F5D-6C80-4456-8D70-C385B19097E7}" type="presOf" srcId="{B60E2736-A4BF-41E1-8AA5-8957DB2CA97A}" destId="{67652577-F2BC-42D9-9150-870389B76034}" srcOrd="0" destOrd="0" presId="urn:microsoft.com/office/officeart/2005/8/layout/venn2"/>
    <dgm:cxn modelId="{7BE68C8A-1ED1-427C-9F3D-2EC41C0A3125}" type="presParOf" srcId="{0E7D378B-30D9-4239-8B82-D779985639FA}" destId="{1497453E-60BC-49DD-B5BD-6F705EB61C66}" srcOrd="0" destOrd="0" presId="urn:microsoft.com/office/officeart/2005/8/layout/venn2"/>
    <dgm:cxn modelId="{65ACE3FC-A7CC-4BCC-BE9F-B3DE842C6A26}" type="presParOf" srcId="{1497453E-60BC-49DD-B5BD-6F705EB61C66}" destId="{67652577-F2BC-42D9-9150-870389B76034}" srcOrd="0" destOrd="0" presId="urn:microsoft.com/office/officeart/2005/8/layout/venn2"/>
    <dgm:cxn modelId="{C20A3D40-BD0A-4782-B837-DA48247B63DF}" type="presParOf" srcId="{1497453E-60BC-49DD-B5BD-6F705EB61C66}" destId="{26944F79-C9E1-44DD-95FA-767258265D93}" srcOrd="1" destOrd="0" presId="urn:microsoft.com/office/officeart/2005/8/layout/venn2"/>
    <dgm:cxn modelId="{9FA960EA-3381-4F67-9B13-619C5E2B277D}" type="presParOf" srcId="{0E7D378B-30D9-4239-8B82-D779985639FA}" destId="{D3B966CD-72DE-4E0F-AF44-9EAD06FD1DFD}" srcOrd="1" destOrd="0" presId="urn:microsoft.com/office/officeart/2005/8/layout/venn2"/>
    <dgm:cxn modelId="{92B77260-B6CB-4457-9655-2C79AAABE64D}" type="presParOf" srcId="{D3B966CD-72DE-4E0F-AF44-9EAD06FD1DFD}" destId="{7253EB9C-BF88-487F-B4B0-2B8D5EE7DF33}" srcOrd="0" destOrd="0" presId="urn:microsoft.com/office/officeart/2005/8/layout/venn2"/>
    <dgm:cxn modelId="{FD500C5F-42EB-461D-8DF4-51C1E66BF3A1}" type="presParOf" srcId="{D3B966CD-72DE-4E0F-AF44-9EAD06FD1DFD}" destId="{87DD6C95-6C74-410D-A839-EDD5C6508747}" srcOrd="1" destOrd="0" presId="urn:microsoft.com/office/officeart/2005/8/layout/venn2"/>
    <dgm:cxn modelId="{FE250B2B-F2B8-4529-BFBE-004403550DE6}" type="presParOf" srcId="{0E7D378B-30D9-4239-8B82-D779985639FA}" destId="{1B81FF0B-FA8C-48AA-8A84-B8F7DE0FE829}" srcOrd="2" destOrd="0" presId="urn:microsoft.com/office/officeart/2005/8/layout/venn2"/>
    <dgm:cxn modelId="{E1E3FB46-F73B-4737-ADB0-8CAE9DAED832}" type="presParOf" srcId="{1B81FF0B-FA8C-48AA-8A84-B8F7DE0FE829}" destId="{B575D69A-F818-4EE9-9F6D-D3DAB340CFAE}" srcOrd="0" destOrd="0" presId="urn:microsoft.com/office/officeart/2005/8/layout/venn2"/>
    <dgm:cxn modelId="{737DF344-6308-4BEF-9A01-C0C16A79A00A}" type="presParOf" srcId="{1B81FF0B-FA8C-48AA-8A84-B8F7DE0FE829}" destId="{E1B54926-A00C-46FB-89B5-824DCBBF4DE5}" srcOrd="1" destOrd="0" presId="urn:microsoft.com/office/officeart/2005/8/layout/venn2"/>
    <dgm:cxn modelId="{C2179FEF-EC6B-4941-9FA0-0738466DB26C}" type="presParOf" srcId="{0E7D378B-30D9-4239-8B82-D779985639FA}" destId="{3DC8C5CF-5FC0-4123-B7B5-7E3F11650F3F}" srcOrd="3" destOrd="0" presId="urn:microsoft.com/office/officeart/2005/8/layout/venn2"/>
    <dgm:cxn modelId="{444134A8-38C8-4CE8-BC44-C9BCEACF9510}" type="presParOf" srcId="{3DC8C5CF-5FC0-4123-B7B5-7E3F11650F3F}" destId="{69F79BA2-9BCC-4140-9573-F728C4D6CF77}" srcOrd="0" destOrd="0" presId="urn:microsoft.com/office/officeart/2005/8/layout/venn2"/>
    <dgm:cxn modelId="{50B53CE5-C1B8-4324-AB85-77F0263350B6}" type="presParOf" srcId="{3DC8C5CF-5FC0-4123-B7B5-7E3F11650F3F}" destId="{6D24FC9A-E305-4448-84BF-B4BC244DA17A}" srcOrd="1" destOrd="0" presId="urn:microsoft.com/office/officeart/2005/8/layout/venn2"/>
    <dgm:cxn modelId="{E83987FE-5B5E-452A-A268-731F40CDA00C}" type="presParOf" srcId="{0E7D378B-30D9-4239-8B82-D779985639FA}" destId="{6AE95E50-122A-4D33-80E8-F0F1E5EA663B}" srcOrd="4" destOrd="0" presId="urn:microsoft.com/office/officeart/2005/8/layout/venn2"/>
    <dgm:cxn modelId="{424A0028-A9B1-43FA-9095-D4B2E32C2ABF}" type="presParOf" srcId="{6AE95E50-122A-4D33-80E8-F0F1E5EA663B}" destId="{7ACC3AA3-A830-4EA0-B590-09A0BB61F03A}" srcOrd="0" destOrd="0" presId="urn:microsoft.com/office/officeart/2005/8/layout/venn2"/>
    <dgm:cxn modelId="{9B069082-C1E5-4662-B69F-DF2A92764FFE}" type="presParOf" srcId="{6AE95E50-122A-4D33-80E8-F0F1E5EA663B}" destId="{32359979-6EBD-4EB5-91A2-9F25818FA26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CF323-270F-40CB-AF7A-2CC26EA6359D}" type="datetimeFigureOut">
              <a:rPr lang="en-US" smtClean="0"/>
              <a:t>5/25/2017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8FF5F-08C6-42CE-9569-5553047FA3B0}" type="slidenum">
              <a:rPr lang="en-US" smtClean="0"/>
              <a:t>‹#›</a:t>
            </a:fld>
            <a:endParaRPr lang="en-US"/>
          </a:p>
        </p:txBody>
      </p:sp>
    </p:spTree>
    <p:extLst>
      <p:ext uri="{BB962C8B-B14F-4D97-AF65-F5344CB8AC3E}">
        <p14:creationId xmlns:p14="http://schemas.microsoft.com/office/powerpoint/2010/main" val="30783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AEB5-4261-4237-8ADA-E8D5149DBCDC}" type="datetimeFigureOut">
              <a:rPr lang="en-US" smtClean="0"/>
              <a:t>5/25/2017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280D-8141-4FE3-84FA-10127734B4AA}" type="slidenum">
              <a:rPr lang="en-US" smtClean="0"/>
              <a:t>‹#›</a:t>
            </a:fld>
            <a:endParaRPr lang="en-US"/>
          </a:p>
        </p:txBody>
      </p:sp>
    </p:spTree>
    <p:extLst>
      <p:ext uri="{BB962C8B-B14F-4D97-AF65-F5344CB8AC3E}">
        <p14:creationId xmlns:p14="http://schemas.microsoft.com/office/powerpoint/2010/main" val="161673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1</a:t>
            </a:fld>
            <a:endParaRPr lang="en-US"/>
          </a:p>
        </p:txBody>
      </p:sp>
    </p:spTree>
    <p:extLst>
      <p:ext uri="{BB962C8B-B14F-4D97-AF65-F5344CB8AC3E}">
        <p14:creationId xmlns:p14="http://schemas.microsoft.com/office/powerpoint/2010/main" val="126817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2</a:t>
            </a:fld>
            <a:endParaRPr lang="en-US"/>
          </a:p>
        </p:txBody>
      </p:sp>
    </p:spTree>
    <p:extLst>
      <p:ext uri="{BB962C8B-B14F-4D97-AF65-F5344CB8AC3E}">
        <p14:creationId xmlns:p14="http://schemas.microsoft.com/office/powerpoint/2010/main" val="12822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logistics, review the agenda.  Reminder to be courteous of others experiences, as addiction can be a very personal subject.</a:t>
            </a:r>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3</a:t>
            </a:fld>
            <a:endParaRPr lang="en-US"/>
          </a:p>
        </p:txBody>
      </p:sp>
    </p:spTree>
    <p:extLst>
      <p:ext uri="{BB962C8B-B14F-4D97-AF65-F5344CB8AC3E}">
        <p14:creationId xmlns:p14="http://schemas.microsoft.com/office/powerpoint/2010/main" val="64164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formed in response to the heroin and opiate epidemic in July 2014.</a:t>
            </a:r>
          </a:p>
          <a:p>
            <a:endParaRPr lang="en-US" dirty="0"/>
          </a:p>
          <a:p>
            <a:r>
              <a:rPr lang="en-US" dirty="0" smtClean="0"/>
              <a:t>3 stage recovery program</a:t>
            </a:r>
          </a:p>
          <a:p>
            <a:endParaRPr lang="en-US" dirty="0"/>
          </a:p>
          <a:p>
            <a:r>
              <a:rPr lang="en-US" dirty="0" smtClean="0"/>
              <a:t>Great deal of support</a:t>
            </a:r>
          </a:p>
          <a:p>
            <a:endParaRPr lang="en-US" dirty="0"/>
          </a:p>
          <a:p>
            <a:r>
              <a:rPr lang="en-US" dirty="0" smtClean="0"/>
              <a:t>Healthier Buckeye Grant</a:t>
            </a:r>
          </a:p>
          <a:p>
            <a:r>
              <a:rPr lang="en-US" dirty="0"/>
              <a:t/>
            </a:r>
            <a:br>
              <a:rPr lang="en-US" dirty="0"/>
            </a:br>
            <a:r>
              <a:rPr lang="en-US" dirty="0" smtClean="0"/>
              <a:t>Rep. Turner’s office recommendations</a:t>
            </a:r>
          </a:p>
          <a:p>
            <a:endParaRPr lang="en-US" dirty="0"/>
          </a:p>
          <a:p>
            <a:r>
              <a:rPr lang="en-US" dirty="0" smtClean="0"/>
              <a:t>Expanding its mission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4</a:t>
            </a:fld>
            <a:endParaRPr lang="en-US"/>
          </a:p>
        </p:txBody>
      </p:sp>
    </p:spTree>
    <p:extLst>
      <p:ext uri="{BB962C8B-B14F-4D97-AF65-F5344CB8AC3E}">
        <p14:creationId xmlns:p14="http://schemas.microsoft.com/office/powerpoint/2010/main" val="306214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Drug-Free Communities Support Program (DFC) is a Federal grant program that provides funding to community-based coalitions that organize to prevent youth substance use.  Since the passage of the DFC Act in 1997, the DFC Program has funded more than 2,000 coalitions and currently mobilizes nearly 9,000 community volunteers across the country. The philosophy behind the DFC Program is that local drug problems require local solutions.  With a small Federal investment, the DFC Program doubles the amount of funding through the DFC Program’s match requirement, to address youth substance use.  Recent evaluation data indicate that where DFC dollars are invested, youth substance use is lower.  Over the life of the DFC Program, youth living in DFC communities have experienced reductions in alcohol, tobacco, and marijuana use. </a:t>
            </a:r>
          </a:p>
          <a:p>
            <a:r>
              <a:rPr lang="en-US" dirty="0"/>
              <a:t> </a:t>
            </a:r>
          </a:p>
        </p:txBody>
      </p:sp>
      <p:sp>
        <p:nvSpPr>
          <p:cNvPr id="4" name="Slide Number Placeholder 3"/>
          <p:cNvSpPr>
            <a:spLocks noGrp="1"/>
          </p:cNvSpPr>
          <p:nvPr>
            <p:ph type="sldNum" sz="quarter" idx="10"/>
          </p:nvPr>
        </p:nvSpPr>
        <p:spPr/>
        <p:txBody>
          <a:bodyPr/>
          <a:lstStyle/>
          <a:p>
            <a:fld id="{AA6D280D-8141-4FE3-84FA-10127734B4AA}" type="slidenum">
              <a:rPr lang="en-US" smtClean="0"/>
              <a:t>5</a:t>
            </a:fld>
            <a:endParaRPr lang="en-US"/>
          </a:p>
        </p:txBody>
      </p:sp>
    </p:spTree>
    <p:extLst>
      <p:ext uri="{BB962C8B-B14F-4D97-AF65-F5344CB8AC3E}">
        <p14:creationId xmlns:p14="http://schemas.microsoft.com/office/powerpoint/2010/main" val="350960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conduct a needs assessment based on the Social –Ecological Model.</a:t>
            </a:r>
          </a:p>
          <a:p>
            <a:endParaRPr lang="en-US" dirty="0"/>
          </a:p>
          <a:p>
            <a:r>
              <a:rPr lang="en-US" dirty="0" smtClean="0"/>
              <a:t>Review of levels of the assessment.  Todays focus will be on interpersonal and community level needs.</a:t>
            </a:r>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6</a:t>
            </a:fld>
            <a:endParaRPr lang="en-US"/>
          </a:p>
        </p:txBody>
      </p:sp>
    </p:spTree>
    <p:extLst>
      <p:ext uri="{BB962C8B-B14F-4D97-AF65-F5344CB8AC3E}">
        <p14:creationId xmlns:p14="http://schemas.microsoft.com/office/powerpoint/2010/main" val="5045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 of the needs assessment is intended to explore the social and cultural norms surrounding substance use in our community.  Social norms refer to the acceptability or unacceptability of certain behaviors in a community and it is the one causal factor that most often overlaps other factors.  </a:t>
            </a:r>
          </a:p>
          <a:p>
            <a:endParaRPr lang="en-US" dirty="0"/>
          </a:p>
          <a:p>
            <a:r>
              <a:rPr lang="en-US" dirty="0" smtClean="0"/>
              <a:t>As a group, we will review these general categories, come up with examples of contributing factors in our community, and determine whether or not we have evidence to support these examples?</a:t>
            </a:r>
          </a:p>
          <a:p>
            <a:endParaRPr lang="en-US" dirty="0"/>
          </a:p>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15</a:t>
            </a:fld>
            <a:endParaRPr lang="en-US"/>
          </a:p>
        </p:txBody>
      </p:sp>
    </p:spTree>
    <p:extLst>
      <p:ext uri="{BB962C8B-B14F-4D97-AF65-F5344CB8AC3E}">
        <p14:creationId xmlns:p14="http://schemas.microsoft.com/office/powerpoint/2010/main" val="406814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a:t>
            </a:r>
            <a:r>
              <a:rPr lang="en-US" baseline="0" dirty="0"/>
              <a:t> a FEW examples. Coalitions focus on community-wide risk and protective factors as much as possible. </a:t>
            </a:r>
            <a:endParaRPr lang="en-US" dirty="0"/>
          </a:p>
        </p:txBody>
      </p:sp>
      <p:sp>
        <p:nvSpPr>
          <p:cNvPr id="4" name="Slide Number Placeholder 3"/>
          <p:cNvSpPr>
            <a:spLocks noGrp="1"/>
          </p:cNvSpPr>
          <p:nvPr>
            <p:ph type="sldNum" sz="quarter" idx="10"/>
          </p:nvPr>
        </p:nvSpPr>
        <p:spPr/>
        <p:txBody>
          <a:bodyPr/>
          <a:lstStyle/>
          <a:p>
            <a:fld id="{A070175F-FA53-4739-85ED-DBADFA67697B}" type="slidenum">
              <a:rPr lang="en-US" smtClean="0"/>
              <a:pPr/>
              <a:t>24</a:t>
            </a:fld>
            <a:endParaRPr lang="en-US"/>
          </a:p>
        </p:txBody>
      </p:sp>
    </p:spTree>
    <p:extLst>
      <p:ext uri="{BB962C8B-B14F-4D97-AF65-F5344CB8AC3E}">
        <p14:creationId xmlns:p14="http://schemas.microsoft.com/office/powerpoint/2010/main" val="2984546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33BCB2B-1AF8-4FC0-8A17-C0E6D40426BF}" type="datetime1">
              <a:rPr lang="en-US" smtClean="0"/>
              <a:t>5/25/2017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28179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39D9E8-B0FF-4E40-8A65-1C1B44D4BA58}" type="datetime1">
              <a:rPr lang="en-US" smtClean="0"/>
              <a:t>5/25/2017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61615993"/>
      </p:ext>
    </p:extLst>
  </p:cSld>
  <p:clrMapOvr>
    <a:masterClrMapping/>
  </p:clrMapOvr>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739D9E8-B0FF-4E40-8A65-1C1B44D4BA58}" type="datetime1">
              <a:rPr lang="en-US" smtClean="0"/>
              <a:t>5/25/2017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587659004"/>
      </p:ext>
    </p:extLst>
  </p:cSld>
  <p:clrMapOvr>
    <a:masterClrMapping/>
  </p:clrMapOvr>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739D9E8-B0FF-4E40-8A65-1C1B44D4BA58}" type="datetime1">
              <a:rPr lang="en-US" smtClean="0"/>
              <a:t>5/25/2017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01CF334-2D5C-4859-84A6-CA7E6E43FAEB}"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5932984"/>
      </p:ext>
    </p:extLst>
  </p:cSld>
  <p:clrMapOvr>
    <a:masterClrMapping/>
  </p:clrMapOvr>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739D9E8-B0FF-4E40-8A65-1C1B44D4BA58}" type="datetime1">
              <a:rPr lang="en-US" smtClean="0"/>
              <a:t>5/25/2017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38319631"/>
      </p:ext>
    </p:extLst>
  </p:cSld>
  <p:clrMapOvr>
    <a:masterClrMapping/>
  </p:clrMapOvr>
  <p:timing>
    <p:tnLst>
      <p:par>
        <p:cT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739D9E8-B0FF-4E40-8A65-1C1B44D4BA58}" type="datetime1">
              <a:rPr lang="en-US" smtClean="0"/>
              <a:t>5/25/2017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56476413"/>
      </p:ext>
    </p:extLst>
  </p:cSld>
  <p:clrMapOvr>
    <a:masterClrMapping/>
  </p:clrMapOvr>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739D9E8-B0FF-4E40-8A65-1C1B44D4BA58}" type="datetime1">
              <a:rPr lang="en-US" smtClean="0"/>
              <a:t>5/25/2017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069951602"/>
      </p:ext>
    </p:extLst>
  </p:cSld>
  <p:clrMapOvr>
    <a:masterClrMapping/>
  </p:clrMapOvr>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6C92A-CAD7-4B96-8A25-64B92E050815}" type="datetime1">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552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E134F62-EA7E-4D70-AF22-BD86757D3155}" type="datetime1">
              <a:rPr lang="en-US" smtClean="0"/>
              <a:t>5/25/2017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1806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F53E84-C9AC-42E6-BCCB-90EC2A56B8E3}" type="datetime1">
              <a:rPr lang="en-US" smtClean="0"/>
              <a:t>5/25/2017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97756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2F3FA8F-E4AE-4BCB-ADE0-9DECA7A16747}" type="datetime1">
              <a:rPr lang="en-US" smtClean="0"/>
              <a:t>5/25/2017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9271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1EA8D5-A1EF-4995-BB5E-D278733DC501}" type="datetime1">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412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A8C313-C41C-438F-9ABA-0F5C940ADB13}" type="datetime1">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3727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D7CAB1-3B26-4557-B57F-DA3E294B9278}" type="datetime1">
              <a:rPr lang="en-US" smtClean="0"/>
              <a:t>5/25/2017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27230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941E0-B930-4E4F-B101-1077B3800E20}" type="datetime1">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6685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40AC2-8591-468F-9A21-0A84DF454DEF}" type="datetime1">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0649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CA9968-A8E7-4C22-B7AC-58FCBCCC98E9}" type="datetime1">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0146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39D9E8-B0FF-4E40-8A65-1C1B44D4BA58}" type="datetime1">
              <a:rPr lang="en-US" smtClean="0"/>
              <a:t>5/25/2017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04340145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416" y="1807105"/>
            <a:ext cx="9448800" cy="1825096"/>
          </a:xfrm>
        </p:spPr>
        <p:txBody>
          <a:bodyPr/>
          <a:lstStyle/>
          <a:p>
            <a:r>
              <a:rPr lang="en-US" dirty="0" smtClean="0"/>
              <a:t>Faith in Recovery Coalition</a:t>
            </a:r>
            <a:endParaRPr lang="en-US" dirty="0"/>
          </a:p>
        </p:txBody>
      </p:sp>
      <p:sp>
        <p:nvSpPr>
          <p:cNvPr id="3" name="Subtitle 2"/>
          <p:cNvSpPr>
            <a:spLocks noGrp="1"/>
          </p:cNvSpPr>
          <p:nvPr>
            <p:ph type="subTitle" idx="1"/>
          </p:nvPr>
        </p:nvSpPr>
        <p:spPr/>
        <p:txBody>
          <a:bodyPr/>
          <a:lstStyle/>
          <a:p>
            <a:r>
              <a:rPr lang="en-US" dirty="0" smtClean="0"/>
              <a:t>Community Needs Assessment Focus Group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216" y="1551505"/>
            <a:ext cx="3810000" cy="2647950"/>
          </a:xfrm>
          <a:prstGeom prst="rect">
            <a:avLst/>
          </a:prstGeom>
        </p:spPr>
      </p:pic>
    </p:spTree>
    <p:extLst>
      <p:ext uri="{BB962C8B-B14F-4D97-AF65-F5344CB8AC3E}">
        <p14:creationId xmlns:p14="http://schemas.microsoft.com/office/powerpoint/2010/main" val="149766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disapproval</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3534059"/>
              </p:ext>
            </p:extLst>
          </p:nvPr>
        </p:nvGraphicFramePr>
        <p:xfrm>
          <a:off x="4995863" y="746125"/>
          <a:ext cx="6510337" cy="547211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13"/>
          <p:cNvSpPr>
            <a:spLocks noGrp="1"/>
          </p:cNvSpPr>
          <p:nvPr>
            <p:ph type="body" sz="half" idx="2"/>
          </p:nvPr>
        </p:nvSpPr>
        <p:spPr/>
        <p:txBody>
          <a:bodyPr>
            <a:normAutofit/>
          </a:bodyPr>
          <a:lstStyle/>
          <a:p>
            <a:r>
              <a:rPr lang="en-US" dirty="0"/>
              <a:t>The majority of all 6, 8, and 10</a:t>
            </a:r>
            <a:r>
              <a:rPr lang="en-US" baseline="30000" dirty="0"/>
              <a:t>th</a:t>
            </a:r>
            <a:r>
              <a:rPr lang="en-US" dirty="0"/>
              <a:t> graders feel as though their </a:t>
            </a:r>
            <a:r>
              <a:rPr lang="en-US" dirty="0" smtClean="0"/>
              <a:t>parents </a:t>
            </a:r>
            <a:r>
              <a:rPr lang="en-US" dirty="0"/>
              <a:t>find substance use “wrong.”  When individuals did not perceive substance use as not wrong or only a little bit wrong:</a:t>
            </a:r>
          </a:p>
          <a:p>
            <a:pPr marL="285750" indent="-285750">
              <a:buFont typeface="Arial" panose="020B0604020202020204" pitchFamily="34" charset="0"/>
              <a:buChar char="•"/>
            </a:pPr>
            <a:r>
              <a:rPr lang="en-US" dirty="0"/>
              <a:t>Alcohol – </a:t>
            </a:r>
            <a:r>
              <a:rPr lang="en-US" dirty="0" smtClean="0"/>
              <a:t>110</a:t>
            </a:r>
          </a:p>
          <a:p>
            <a:pPr marL="285750" indent="-285750">
              <a:buFont typeface="Arial" panose="020B0604020202020204" pitchFamily="34" charset="0"/>
              <a:buChar char="•"/>
            </a:pPr>
            <a:r>
              <a:rPr lang="en-US" dirty="0"/>
              <a:t>Marijuana – 87</a:t>
            </a:r>
          </a:p>
          <a:p>
            <a:pPr marL="285750" indent="-285750">
              <a:buFont typeface="Arial" panose="020B0604020202020204" pitchFamily="34" charset="0"/>
              <a:buChar char="•"/>
            </a:pPr>
            <a:r>
              <a:rPr lang="en-US" dirty="0" smtClean="0"/>
              <a:t>Tobacco </a:t>
            </a:r>
            <a:r>
              <a:rPr lang="en-US" dirty="0"/>
              <a:t>– </a:t>
            </a:r>
            <a:r>
              <a:rPr lang="en-US" dirty="0" smtClean="0"/>
              <a:t>84</a:t>
            </a:r>
            <a:endParaRPr lang="en-US" dirty="0"/>
          </a:p>
          <a:p>
            <a:pPr marL="285750" indent="-285750">
              <a:buFont typeface="Arial" panose="020B0604020202020204" pitchFamily="34" charset="0"/>
              <a:buChar char="•"/>
            </a:pPr>
            <a:r>
              <a:rPr lang="en-US" dirty="0" smtClean="0"/>
              <a:t>Prescription </a:t>
            </a:r>
            <a:r>
              <a:rPr lang="en-US" dirty="0"/>
              <a:t>Drugs - </a:t>
            </a:r>
            <a:r>
              <a:rPr lang="en-US" dirty="0" smtClean="0"/>
              <a:t>60</a:t>
            </a:r>
            <a:endParaRPr lang="en-US" dirty="0"/>
          </a:p>
          <a:p>
            <a:endParaRPr lang="en-US" dirty="0"/>
          </a:p>
        </p:txBody>
      </p:sp>
      <p:sp>
        <p:nvSpPr>
          <p:cNvPr id="5" name="Footer Placeholder 4"/>
          <p:cNvSpPr>
            <a:spLocks noGrp="1"/>
          </p:cNvSpPr>
          <p:nvPr>
            <p:ph type="ftr" sz="quarter" idx="11"/>
          </p:nvPr>
        </p:nvSpPr>
        <p:spPr/>
        <p:txBody>
          <a:bodyPr/>
          <a:lstStyle/>
          <a:p>
            <a:r>
              <a:rPr lang="en-US" dirty="0"/>
              <a:t>Data based upon a survey of 951 6</a:t>
            </a:r>
            <a:r>
              <a:rPr lang="en-US" baseline="30000" dirty="0"/>
              <a:t>th</a:t>
            </a:r>
            <a:r>
              <a:rPr lang="en-US" dirty="0"/>
              <a:t>, 8</a:t>
            </a:r>
            <a:r>
              <a:rPr lang="en-US" baseline="30000" dirty="0"/>
              <a:t>th</a:t>
            </a:r>
            <a:r>
              <a:rPr lang="en-US" dirty="0"/>
              <a:t> and 10</a:t>
            </a:r>
            <a:r>
              <a:rPr lang="en-US" baseline="30000" dirty="0"/>
              <a:t>th</a:t>
            </a:r>
            <a:r>
              <a:rPr lang="en-US" dirty="0"/>
              <a:t> graders @ Washington City Schools and Miami Trace Schools</a:t>
            </a:r>
          </a:p>
          <a:p>
            <a:endParaRPr lang="en-US" dirty="0"/>
          </a:p>
        </p:txBody>
      </p:sp>
    </p:spTree>
    <p:extLst>
      <p:ext uri="{BB962C8B-B14F-4D97-AF65-F5344CB8AC3E}">
        <p14:creationId xmlns:p14="http://schemas.microsoft.com/office/powerpoint/2010/main" val="328674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pressure</a:t>
            </a:r>
            <a:endParaRPr lang="en-US" dirty="0"/>
          </a:p>
        </p:txBody>
      </p:sp>
      <p:sp>
        <p:nvSpPr>
          <p:cNvPr id="4" name="Text Placeholder 3"/>
          <p:cNvSpPr>
            <a:spLocks noGrp="1"/>
          </p:cNvSpPr>
          <p:nvPr>
            <p:ph type="body" sz="half" idx="2"/>
          </p:nvPr>
        </p:nvSpPr>
        <p:spPr/>
        <p:txBody>
          <a:bodyPr>
            <a:normAutofit/>
          </a:bodyPr>
          <a:lstStyle/>
          <a:p>
            <a:r>
              <a:rPr lang="en-US" dirty="0" smtClean="0"/>
              <a:t>The majority of all 6, 8, and 10</a:t>
            </a:r>
            <a:r>
              <a:rPr lang="en-US" baseline="30000" dirty="0" smtClean="0"/>
              <a:t>th</a:t>
            </a:r>
            <a:r>
              <a:rPr lang="en-US" dirty="0" smtClean="0"/>
              <a:t> graders feel as though their peers find substance use “wrong.”  When individuals did not perceive substance use as not wrong or only a little bit wrong:</a:t>
            </a:r>
          </a:p>
          <a:p>
            <a:pPr marL="285750" indent="-285750">
              <a:buFont typeface="Arial" panose="020B0604020202020204" pitchFamily="34" charset="0"/>
              <a:buChar char="•"/>
            </a:pPr>
            <a:r>
              <a:rPr lang="en-US" dirty="0" smtClean="0"/>
              <a:t>Alcohol – 155</a:t>
            </a:r>
          </a:p>
          <a:p>
            <a:pPr marL="285750" indent="-285750">
              <a:buFont typeface="Arial" panose="020B0604020202020204" pitchFamily="34" charset="0"/>
              <a:buChar char="•"/>
            </a:pPr>
            <a:r>
              <a:rPr lang="en-US"/>
              <a:t>Marijuana – 144</a:t>
            </a:r>
          </a:p>
          <a:p>
            <a:pPr marL="285750" indent="-285750">
              <a:buFont typeface="Arial" panose="020B0604020202020204" pitchFamily="34" charset="0"/>
              <a:buChar char="•"/>
            </a:pPr>
            <a:r>
              <a:rPr lang="en-US" smtClean="0"/>
              <a:t>Tobacco </a:t>
            </a:r>
            <a:r>
              <a:rPr lang="en-US" dirty="0" smtClean="0"/>
              <a:t>– 122</a:t>
            </a:r>
          </a:p>
          <a:p>
            <a:pPr marL="285750" indent="-285750">
              <a:buFont typeface="Arial" panose="020B0604020202020204" pitchFamily="34" charset="0"/>
              <a:buChar char="•"/>
            </a:pPr>
            <a:r>
              <a:rPr lang="en-US" dirty="0" smtClean="0"/>
              <a:t>Prescription Drugs - 86</a:t>
            </a:r>
            <a:endParaRPr lang="en-US" dirty="0"/>
          </a:p>
        </p:txBody>
      </p:sp>
      <p:sp>
        <p:nvSpPr>
          <p:cNvPr id="5" name="Footer Placeholder 4"/>
          <p:cNvSpPr>
            <a:spLocks noGrp="1"/>
          </p:cNvSpPr>
          <p:nvPr>
            <p:ph type="ftr" sz="quarter" idx="11"/>
          </p:nvPr>
        </p:nvSpPr>
        <p:spPr/>
        <p:txBody>
          <a:bodyPr/>
          <a:lstStyle/>
          <a:p>
            <a:r>
              <a:rPr lang="en-US" dirty="0"/>
              <a:t>Data based upon a survey of 951 6</a:t>
            </a:r>
            <a:r>
              <a:rPr lang="en-US" baseline="30000" dirty="0"/>
              <a:t>th</a:t>
            </a:r>
            <a:r>
              <a:rPr lang="en-US" dirty="0"/>
              <a:t>, 8</a:t>
            </a:r>
            <a:r>
              <a:rPr lang="en-US" baseline="30000" dirty="0"/>
              <a:t>th</a:t>
            </a:r>
            <a:r>
              <a:rPr lang="en-US" dirty="0"/>
              <a:t> and 10</a:t>
            </a:r>
            <a:r>
              <a:rPr lang="en-US" baseline="30000" dirty="0"/>
              <a:t>th</a:t>
            </a:r>
            <a:r>
              <a:rPr lang="en-US" dirty="0"/>
              <a:t> graders @ Washington City Schools and Miami Trace Schools</a:t>
            </a:r>
          </a:p>
          <a:p>
            <a:endParaRPr lang="en-US" dirty="0"/>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2836207334"/>
              </p:ext>
            </p:extLst>
          </p:nvPr>
        </p:nvGraphicFramePr>
        <p:xfrm>
          <a:off x="4995863" y="746125"/>
          <a:ext cx="6510337" cy="5472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70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probation-2015</a:t>
            </a:r>
            <a:endParaRPr lang="en-US" dirty="0"/>
          </a:p>
        </p:txBody>
      </p:sp>
      <p:sp>
        <p:nvSpPr>
          <p:cNvPr id="3" name="Content Placeholder 2"/>
          <p:cNvSpPr>
            <a:spLocks noGrp="1"/>
          </p:cNvSpPr>
          <p:nvPr>
            <p:ph idx="1"/>
          </p:nvPr>
        </p:nvSpPr>
        <p:spPr/>
        <p:txBody>
          <a:bodyPr/>
          <a:lstStyle/>
          <a:p>
            <a:r>
              <a:rPr lang="en-US" dirty="0" smtClean="0"/>
              <a:t>279 Total Cases</a:t>
            </a:r>
          </a:p>
          <a:p>
            <a:r>
              <a:rPr lang="en-US" dirty="0" smtClean="0"/>
              <a:t>OVI – 3</a:t>
            </a:r>
          </a:p>
          <a:p>
            <a:r>
              <a:rPr lang="en-US" dirty="0" smtClean="0"/>
              <a:t>Underage – 5</a:t>
            </a:r>
          </a:p>
          <a:p>
            <a:r>
              <a:rPr lang="en-US" dirty="0" smtClean="0"/>
              <a:t>Drug Related – 8</a:t>
            </a:r>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05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Organizational level</a:t>
            </a:r>
            <a:endParaRPr lang="en-US" dirty="0"/>
          </a:p>
        </p:txBody>
      </p:sp>
      <p:sp>
        <p:nvSpPr>
          <p:cNvPr id="11" name="Content Placeholder 10"/>
          <p:cNvSpPr>
            <a:spLocks noGrp="1"/>
          </p:cNvSpPr>
          <p:nvPr>
            <p:ph idx="1"/>
          </p:nvPr>
        </p:nvSpPr>
        <p:spPr/>
        <p:txBody>
          <a:bodyPr/>
          <a:lstStyle/>
          <a:p>
            <a:r>
              <a:rPr lang="en-US" dirty="0" smtClean="0"/>
              <a:t>What prevention programs already exist?</a:t>
            </a:r>
          </a:p>
          <a:p>
            <a:endParaRPr lang="en-US" dirty="0"/>
          </a:p>
          <a:p>
            <a:r>
              <a:rPr lang="en-US" dirty="0" smtClean="0"/>
              <a:t>What after school programs are available in the community?</a:t>
            </a:r>
          </a:p>
          <a:p>
            <a:endParaRPr lang="en-US" dirty="0"/>
          </a:p>
          <a:p>
            <a:r>
              <a:rPr lang="en-US" dirty="0" smtClean="0"/>
              <a:t>Are parents involved?</a:t>
            </a:r>
          </a:p>
          <a:p>
            <a:endParaRPr lang="en-US" dirty="0"/>
          </a:p>
          <a:p>
            <a:pPr marL="0" indent="0">
              <a:buNone/>
            </a:pP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714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 community level</a:t>
            </a:r>
            <a:endParaRPr lang="en-US" dirty="0"/>
          </a:p>
        </p:txBody>
      </p:sp>
      <p:sp>
        <p:nvSpPr>
          <p:cNvPr id="3" name="Content Placeholder 2"/>
          <p:cNvSpPr>
            <a:spLocks noGrp="1"/>
          </p:cNvSpPr>
          <p:nvPr>
            <p:ph idx="1"/>
          </p:nvPr>
        </p:nvSpPr>
        <p:spPr/>
        <p:txBody>
          <a:bodyPr/>
          <a:lstStyle/>
          <a:p>
            <a:r>
              <a:rPr lang="en-US" dirty="0" smtClean="0"/>
              <a:t>Does the school have a policy on substance use?  How is it enforced?</a:t>
            </a:r>
          </a:p>
          <a:p>
            <a:r>
              <a:rPr lang="en-US" dirty="0" smtClean="0"/>
              <a:t>Does law enforcement have a role?  </a:t>
            </a:r>
          </a:p>
          <a:p>
            <a:r>
              <a:rPr lang="en-US" dirty="0" smtClean="0"/>
              <a:t>Do students leave for lunch?  If yes, describe the process.</a:t>
            </a:r>
          </a:p>
          <a:p>
            <a:r>
              <a:rPr lang="en-US" dirty="0" smtClean="0"/>
              <a:t>Is there a student assistance program?</a:t>
            </a:r>
          </a:p>
          <a:p>
            <a:r>
              <a:rPr lang="en-US" dirty="0" smtClean="0"/>
              <a:t>What types of alcohol and other drug education is conducted?</a:t>
            </a:r>
          </a:p>
          <a:p>
            <a:r>
              <a:rPr lang="en-US" dirty="0" smtClean="0"/>
              <a:t>Has the school system adopted a prevention model curriculum?  If yes, please describe the curriculum.  </a:t>
            </a:r>
          </a:p>
          <a:p>
            <a:r>
              <a:rPr lang="en-US" dirty="0" smtClean="0"/>
              <a:t>Is there anything else you want to tell us?</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680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Contributing Interpersonal Factors</a:t>
            </a:r>
            <a:endParaRPr lang="en-US" b="1" dirty="0"/>
          </a:p>
        </p:txBody>
      </p:sp>
      <p:sp>
        <p:nvSpPr>
          <p:cNvPr id="3" name="Content Placeholder 2"/>
          <p:cNvSpPr>
            <a:spLocks noGrp="1"/>
          </p:cNvSpPr>
          <p:nvPr>
            <p:ph idx="1"/>
          </p:nvPr>
        </p:nvSpPr>
        <p:spPr/>
        <p:txBody>
          <a:bodyPr>
            <a:normAutofit fontScale="55000" lnSpcReduction="20000"/>
          </a:bodyPr>
          <a:lstStyle/>
          <a:p>
            <a:r>
              <a:rPr lang="en-US" b="1" dirty="0"/>
              <a:t>Acceptance:  </a:t>
            </a:r>
            <a:r>
              <a:rPr lang="en-US" dirty="0"/>
              <a:t>To what extent is </a:t>
            </a:r>
            <a:r>
              <a:rPr lang="en-US" dirty="0" smtClean="0"/>
              <a:t>substance use generally </a:t>
            </a:r>
            <a:r>
              <a:rPr lang="en-US" dirty="0"/>
              <a:t>accepted in your community</a:t>
            </a:r>
            <a:r>
              <a:rPr lang="en-US" dirty="0" smtClean="0"/>
              <a:t>?</a:t>
            </a:r>
          </a:p>
          <a:p>
            <a:endParaRPr lang="en-US" dirty="0"/>
          </a:p>
          <a:p>
            <a:r>
              <a:rPr lang="en-US" b="1" dirty="0"/>
              <a:t>“Rite of Passage”:</a:t>
            </a:r>
            <a:r>
              <a:rPr lang="en-US" dirty="0"/>
              <a:t>  To what extent is the use </a:t>
            </a:r>
            <a:r>
              <a:rPr lang="en-US" dirty="0" smtClean="0"/>
              <a:t>substances considered </a:t>
            </a:r>
            <a:r>
              <a:rPr lang="en-US" dirty="0"/>
              <a:t>a celebration of the passage which an individual leaves one group to enter another.  Generally, this involves a significant change in status.  One example would be high school graduation</a:t>
            </a:r>
            <a:r>
              <a:rPr lang="en-US" dirty="0" smtClean="0"/>
              <a:t>.</a:t>
            </a:r>
          </a:p>
          <a:p>
            <a:endParaRPr lang="en-US" dirty="0"/>
          </a:p>
          <a:p>
            <a:r>
              <a:rPr lang="en-US" b="1" dirty="0"/>
              <a:t>Multigenerational Use:</a:t>
            </a:r>
            <a:r>
              <a:rPr lang="en-US" dirty="0"/>
              <a:t>  Is the use of substances passed down from generation to generation?  To what extent does family play a role in </a:t>
            </a:r>
            <a:r>
              <a:rPr lang="en-US" dirty="0" smtClean="0"/>
              <a:t>use/lack </a:t>
            </a:r>
            <a:r>
              <a:rPr lang="en-US" dirty="0"/>
              <a:t>of use of alcohol, prescription drugs, and/or marijuana</a:t>
            </a:r>
            <a:r>
              <a:rPr lang="en-US" dirty="0" smtClean="0"/>
              <a:t>?</a:t>
            </a:r>
          </a:p>
          <a:p>
            <a:endParaRPr lang="en-US" dirty="0"/>
          </a:p>
          <a:p>
            <a:r>
              <a:rPr lang="en-US" b="1" dirty="0"/>
              <a:t>Public Substance Use:</a:t>
            </a:r>
            <a:r>
              <a:rPr lang="en-US" dirty="0"/>
              <a:t>  Is alcohol, prescription drugs, and marijuana available publically or frequently utilized in public, group activities</a:t>
            </a:r>
            <a:r>
              <a:rPr lang="en-US" dirty="0" smtClean="0"/>
              <a:t>?</a:t>
            </a:r>
          </a:p>
          <a:p>
            <a:endParaRPr lang="en-US" dirty="0"/>
          </a:p>
          <a:p>
            <a:r>
              <a:rPr lang="en-US" b="1" dirty="0"/>
              <a:t>Youth Perceptions:</a:t>
            </a:r>
            <a:r>
              <a:rPr lang="en-US" dirty="0"/>
              <a:t>  How </a:t>
            </a:r>
            <a:r>
              <a:rPr lang="en-US" dirty="0" smtClean="0"/>
              <a:t>does youth view </a:t>
            </a:r>
            <a:r>
              <a:rPr lang="en-US" dirty="0"/>
              <a:t>substance use?  How does this impact </a:t>
            </a:r>
            <a:r>
              <a:rPr lang="en-US" dirty="0" smtClean="0"/>
              <a:t>the </a:t>
            </a:r>
            <a:r>
              <a:rPr lang="en-US" dirty="0"/>
              <a:t>use/lack of use of substances</a:t>
            </a:r>
            <a:r>
              <a:rPr lang="en-US" dirty="0" smtClean="0"/>
              <a:t>?  Peer pressure, etc.</a:t>
            </a:r>
          </a:p>
          <a:p>
            <a:endParaRPr lang="en-US" dirty="0"/>
          </a:p>
          <a:p>
            <a:r>
              <a:rPr lang="en-US" b="1" dirty="0"/>
              <a:t>Culturally Acceptable:</a:t>
            </a:r>
            <a:r>
              <a:rPr lang="en-US" dirty="0"/>
              <a:t>  Would you say that there are any subsets of groups that find substance use acceptable</a:t>
            </a:r>
            <a:r>
              <a:rPr lang="en-US" dirty="0" smtClean="0"/>
              <a:t>?</a:t>
            </a:r>
          </a:p>
          <a:p>
            <a:endParaRPr lang="en-US" dirty="0"/>
          </a:p>
          <a:p>
            <a:r>
              <a:rPr lang="en-US" b="1" dirty="0"/>
              <a:t>Available in homes:</a:t>
            </a:r>
            <a:r>
              <a:rPr lang="en-US" dirty="0"/>
              <a:t>  Does the presence of drugs and/or alcohol in the home contribute </a:t>
            </a:r>
            <a:r>
              <a:rPr lang="en-US" dirty="0" smtClean="0"/>
              <a:t>to </a:t>
            </a:r>
            <a:r>
              <a:rPr lang="en-US" dirty="0"/>
              <a:t>use/lack of use of substance?  Please explain how availability within the home impacts your use/lack of use.</a:t>
            </a:r>
          </a:p>
          <a:p>
            <a:endParaRPr lang="en-US" dirty="0"/>
          </a:p>
        </p:txBody>
      </p:sp>
    </p:spTree>
    <p:extLst>
      <p:ext uri="{BB962C8B-B14F-4D97-AF65-F5344CB8AC3E}">
        <p14:creationId xmlns:p14="http://schemas.microsoft.com/office/powerpoint/2010/main" val="17321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Community Assessment</a:t>
            </a:r>
            <a:endParaRPr lang="en-US" b="1" dirty="0"/>
          </a:p>
        </p:txBody>
      </p:sp>
      <p:sp>
        <p:nvSpPr>
          <p:cNvPr id="3" name="Content Placeholder 2"/>
          <p:cNvSpPr>
            <a:spLocks noGrp="1"/>
          </p:cNvSpPr>
          <p:nvPr>
            <p:ph idx="1"/>
          </p:nvPr>
        </p:nvSpPr>
        <p:spPr/>
        <p:txBody>
          <a:bodyPr/>
          <a:lstStyle/>
          <a:p>
            <a:r>
              <a:rPr lang="en-US" dirty="0" smtClean="0"/>
              <a:t>Retail Availability</a:t>
            </a:r>
          </a:p>
          <a:p>
            <a:r>
              <a:rPr lang="en-US" dirty="0" smtClean="0"/>
              <a:t>Social Availability</a:t>
            </a:r>
          </a:p>
          <a:p>
            <a:r>
              <a:rPr lang="en-US" dirty="0" smtClean="0"/>
              <a:t>Pricing </a:t>
            </a:r>
          </a:p>
          <a:p>
            <a:r>
              <a:rPr lang="en-US" dirty="0" smtClean="0"/>
              <a:t>Promotion</a:t>
            </a:r>
          </a:p>
          <a:p>
            <a:endParaRPr lang="en-US" dirty="0"/>
          </a:p>
          <a:p>
            <a:endParaRPr lang="en-US" dirty="0" smtClean="0"/>
          </a:p>
          <a:p>
            <a:endParaRPr lang="en-US" dirty="0"/>
          </a:p>
          <a:p>
            <a:endParaRPr lang="en-US" dirty="0" smtClean="0"/>
          </a:p>
          <a:p>
            <a:pPr marL="109728" indent="0">
              <a:buNone/>
            </a:pPr>
            <a:endParaRPr lang="en-US" dirty="0"/>
          </a:p>
        </p:txBody>
      </p:sp>
    </p:spTree>
    <p:extLst>
      <p:ext uri="{BB962C8B-B14F-4D97-AF65-F5344CB8AC3E}">
        <p14:creationId xmlns:p14="http://schemas.microsoft.com/office/powerpoint/2010/main" val="198245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8000" y="645719"/>
            <a:ext cx="11176000" cy="1069848"/>
          </a:xfrm>
        </p:spPr>
        <p:txBody>
          <a:bodyPr/>
          <a:lstStyle/>
          <a:p>
            <a:r>
              <a:rPr lang="en-US" b="1" dirty="0" smtClean="0"/>
              <a:t>Community Assessment</a:t>
            </a:r>
            <a:endParaRPr lang="en-US" b="1" dirty="0"/>
          </a:p>
        </p:txBody>
      </p:sp>
      <p:sp>
        <p:nvSpPr>
          <p:cNvPr id="6" name="Text Placeholder 5"/>
          <p:cNvSpPr>
            <a:spLocks noGrp="1"/>
          </p:cNvSpPr>
          <p:nvPr>
            <p:ph type="body" idx="1"/>
          </p:nvPr>
        </p:nvSpPr>
        <p:spPr>
          <a:xfrm>
            <a:off x="508000" y="1715567"/>
            <a:ext cx="5388864" cy="457200"/>
          </a:xfrm>
        </p:spPr>
        <p:txBody>
          <a:bodyPr>
            <a:normAutofit lnSpcReduction="10000"/>
          </a:bodyPr>
          <a:lstStyle/>
          <a:p>
            <a:r>
              <a:rPr lang="en-US" b="1" dirty="0" smtClean="0">
                <a:solidFill>
                  <a:schemeClr val="tx1"/>
                </a:solidFill>
              </a:rPr>
              <a:t>Retail Availability</a:t>
            </a:r>
            <a:r>
              <a:rPr lang="en-US" dirty="0" smtClean="0"/>
              <a:t>	</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210381571"/>
              </p:ext>
            </p:extLst>
          </p:nvPr>
        </p:nvGraphicFramePr>
        <p:xfrm>
          <a:off x="507301" y="2172767"/>
          <a:ext cx="5389563" cy="4125915"/>
        </p:xfrm>
        <a:graphic>
          <a:graphicData uri="http://schemas.openxmlformats.org/drawingml/2006/table">
            <a:tbl>
              <a:tblPr firstRow="1" firstCol="1" bandRow="1">
                <a:tableStyleId>{5C22544A-7EE6-4342-B048-85BDC9FD1C3A}</a:tableStyleId>
              </a:tblPr>
              <a:tblGrid>
                <a:gridCol w="1796137"/>
                <a:gridCol w="1796713"/>
                <a:gridCol w="1796713"/>
              </a:tblGrid>
              <a:tr h="355308">
                <a:tc>
                  <a:txBody>
                    <a:bodyPr/>
                    <a:lstStyle/>
                    <a:p>
                      <a:pPr marL="0" marR="0" algn="ctr">
                        <a:lnSpc>
                          <a:spcPct val="107000"/>
                        </a:lnSpc>
                        <a:spcBef>
                          <a:spcPts val="0"/>
                        </a:spcBef>
                        <a:spcAft>
                          <a:spcPts val="0"/>
                        </a:spcAft>
                      </a:pPr>
                      <a:r>
                        <a:rPr lang="en-US" sz="1100" dirty="0">
                          <a:effectLst/>
                        </a:rPr>
                        <a:t>Contributing Factors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gn="ctr">
                        <a:lnSpc>
                          <a:spcPct val="107000"/>
                        </a:lnSpc>
                        <a:spcBef>
                          <a:spcPts val="0"/>
                        </a:spcBef>
                        <a:spcAft>
                          <a:spcPts val="0"/>
                        </a:spcAft>
                      </a:pPr>
                      <a:r>
                        <a:rPr lang="en-US" sz="1100" dirty="0">
                          <a:effectLst/>
                        </a:rPr>
                        <a:t>Examples of Contributing Factors in Fayette County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gn="ctr">
                        <a:lnSpc>
                          <a:spcPct val="107000"/>
                        </a:lnSpc>
                        <a:spcBef>
                          <a:spcPts val="0"/>
                        </a:spcBef>
                        <a:spcAft>
                          <a:spcPts val="0"/>
                        </a:spcAft>
                      </a:pPr>
                      <a:r>
                        <a:rPr lang="en-US" sz="1100">
                          <a:effectLst/>
                        </a:rPr>
                        <a:t>Data/Evidence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r>
              <a:tr h="355308">
                <a:tc>
                  <a:txBody>
                    <a:bodyPr/>
                    <a:lstStyle/>
                    <a:p>
                      <a:pPr marL="0" marR="0">
                        <a:lnSpc>
                          <a:spcPct val="107000"/>
                        </a:lnSpc>
                        <a:spcBef>
                          <a:spcPts val="0"/>
                        </a:spcBef>
                        <a:spcAft>
                          <a:spcPts val="0"/>
                        </a:spcAft>
                      </a:pPr>
                      <a:r>
                        <a:rPr lang="en-US" sz="1100">
                          <a:effectLst/>
                        </a:rPr>
                        <a:t>Use of fake IDs, failure to check ID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r>
              <a:tr h="532961">
                <a:tc>
                  <a:txBody>
                    <a:bodyPr/>
                    <a:lstStyle/>
                    <a:p>
                      <a:pPr marL="0" marR="0">
                        <a:lnSpc>
                          <a:spcPct val="107000"/>
                        </a:lnSpc>
                        <a:spcBef>
                          <a:spcPts val="0"/>
                        </a:spcBef>
                        <a:spcAft>
                          <a:spcPts val="0"/>
                        </a:spcAft>
                      </a:pPr>
                      <a:r>
                        <a:rPr lang="en-US" sz="1100">
                          <a:effectLst/>
                        </a:rPr>
                        <a:t>High density package sales locations; open-container sales locations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r>
              <a:tr h="710615">
                <a:tc>
                  <a:txBody>
                    <a:bodyPr/>
                    <a:lstStyle/>
                    <a:p>
                      <a:pPr marL="0" marR="0">
                        <a:lnSpc>
                          <a:spcPct val="107000"/>
                        </a:lnSpc>
                        <a:spcBef>
                          <a:spcPts val="0"/>
                        </a:spcBef>
                        <a:spcAft>
                          <a:spcPts val="0"/>
                        </a:spcAft>
                      </a:pPr>
                      <a:r>
                        <a:rPr lang="en-US" sz="1100">
                          <a:effectLst/>
                        </a:rPr>
                        <a:t>Product Characteristics (40 oz, keg registration tags easy to remove, lack of lock caps on hard liquor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r>
              <a:tr h="355308">
                <a:tc>
                  <a:txBody>
                    <a:bodyPr/>
                    <a:lstStyle/>
                    <a:p>
                      <a:pPr marL="0" marR="0">
                        <a:lnSpc>
                          <a:spcPct val="107000"/>
                        </a:lnSpc>
                        <a:spcBef>
                          <a:spcPts val="0"/>
                        </a:spcBef>
                        <a:spcAft>
                          <a:spcPts val="0"/>
                        </a:spcAft>
                      </a:pPr>
                      <a:r>
                        <a:rPr lang="en-US" sz="1100">
                          <a:effectLst/>
                        </a:rPr>
                        <a:t>Clerks have underage friends and sell to them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r>
              <a:tr h="532961">
                <a:tc>
                  <a:txBody>
                    <a:bodyPr/>
                    <a:lstStyle/>
                    <a:p>
                      <a:pPr marL="0" marR="0">
                        <a:lnSpc>
                          <a:spcPct val="107000"/>
                        </a:lnSpc>
                        <a:spcBef>
                          <a:spcPts val="0"/>
                        </a:spcBef>
                        <a:spcAft>
                          <a:spcPts val="0"/>
                        </a:spcAft>
                      </a:pPr>
                      <a:r>
                        <a:rPr lang="en-US" sz="1100">
                          <a:effectLst/>
                        </a:rPr>
                        <a:t>Product placement (Ease of shoplifting, placement in store, etc.)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r>
              <a:tr h="355308">
                <a:tc>
                  <a:txBody>
                    <a:bodyPr/>
                    <a:lstStyle/>
                    <a:p>
                      <a:pPr marL="0" marR="0">
                        <a:lnSpc>
                          <a:spcPct val="107000"/>
                        </a:lnSpc>
                        <a:spcBef>
                          <a:spcPts val="0"/>
                        </a:spcBef>
                        <a:spcAft>
                          <a:spcPts val="0"/>
                        </a:spcAft>
                      </a:pPr>
                      <a:r>
                        <a:rPr lang="en-US" sz="1100">
                          <a:effectLst/>
                        </a:rPr>
                        <a:t>Pain clinics, urgent care centers, trauma centers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r>
              <a:tr h="177654">
                <a:tc>
                  <a:txBody>
                    <a:bodyPr/>
                    <a:lstStyle/>
                    <a:p>
                      <a:pPr marL="0" marR="0">
                        <a:lnSpc>
                          <a:spcPct val="107000"/>
                        </a:lnSpc>
                        <a:spcBef>
                          <a:spcPts val="0"/>
                        </a:spcBef>
                        <a:spcAft>
                          <a:spcPts val="0"/>
                        </a:spcAft>
                      </a:pPr>
                      <a:r>
                        <a:rPr lang="en-US" sz="1100">
                          <a:effectLst/>
                        </a:rPr>
                        <a:t>24 hour pharmacies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r>
              <a:tr h="177654">
                <a:tc>
                  <a:txBody>
                    <a:bodyPr/>
                    <a:lstStyle/>
                    <a:p>
                      <a:pPr marL="0" marR="0">
                        <a:lnSpc>
                          <a:spcPct val="107000"/>
                        </a:lnSpc>
                        <a:spcBef>
                          <a:spcPts val="0"/>
                        </a:spcBef>
                        <a:spcAft>
                          <a:spcPts val="0"/>
                        </a:spcAft>
                      </a:pPr>
                      <a:r>
                        <a:rPr lang="en-US" sz="1100">
                          <a:effectLst/>
                        </a:rPr>
                        <a:t>Other: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c>
                  <a:txBody>
                    <a:bodyPr/>
                    <a:lstStyle/>
                    <a:p>
                      <a:pPr marL="0" marR="0">
                        <a:lnSpc>
                          <a:spcPct val="107000"/>
                        </a:lnSpc>
                        <a:spcBef>
                          <a:spcPts val="0"/>
                        </a:spcBef>
                        <a:spcAft>
                          <a:spcPts val="0"/>
                        </a:spcAft>
                      </a:pPr>
                      <a:r>
                        <a:rPr lang="en-US"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54" marR="62254" marT="0" marB="0"/>
                </a:tc>
              </a:tr>
            </a:tbl>
          </a:graphicData>
        </a:graphic>
      </p:graphicFrame>
      <p:sp>
        <p:nvSpPr>
          <p:cNvPr id="4" name="Text Placeholder 3"/>
          <p:cNvSpPr>
            <a:spLocks noGrp="1"/>
          </p:cNvSpPr>
          <p:nvPr>
            <p:ph type="body" sz="quarter" idx="3"/>
          </p:nvPr>
        </p:nvSpPr>
        <p:spPr>
          <a:xfrm>
            <a:off x="6291072" y="1715567"/>
            <a:ext cx="5389033" cy="457200"/>
          </a:xfrm>
        </p:spPr>
        <p:txBody>
          <a:bodyPr>
            <a:normAutofit lnSpcReduction="10000"/>
          </a:bodyPr>
          <a:lstStyle/>
          <a:p>
            <a:r>
              <a:rPr lang="en-US" b="1" dirty="0" smtClean="0">
                <a:solidFill>
                  <a:schemeClr val="tx1"/>
                </a:solidFill>
              </a:rPr>
              <a:t>Social Availability</a:t>
            </a:r>
            <a:endParaRPr lang="en-US" b="1" dirty="0">
              <a:solidFill>
                <a:schemeClr val="tx1"/>
              </a:solidFill>
            </a:endParaRPr>
          </a:p>
        </p:txBody>
      </p:sp>
      <p:sp>
        <p:nvSpPr>
          <p:cNvPr id="3" name="Content Placeholder 2"/>
          <p:cNvSpPr>
            <a:spLocks noGrp="1"/>
          </p:cNvSpPr>
          <p:nvPr>
            <p:ph sz="quarter" idx="4"/>
          </p:nvPr>
        </p:nvSpPr>
        <p:spPr/>
        <p:txBody>
          <a:bodyPr/>
          <a:lstStyle/>
          <a:p>
            <a:r>
              <a:rPr lang="en-US" dirty="0" smtClean="0"/>
              <a:t>Social availability includes:  obtaining drugs/alcohol from friends, associates, family, parties, or other social events.</a:t>
            </a:r>
          </a:p>
          <a:p>
            <a:endParaRPr lang="en-US" dirty="0" smtClean="0"/>
          </a:p>
          <a:p>
            <a:r>
              <a:rPr lang="en-US" dirty="0" smtClean="0"/>
              <a:t>Review each age group and discuss where individuals are obtaining substances socially.</a:t>
            </a:r>
            <a:endParaRPr lang="en-US" dirty="0"/>
          </a:p>
        </p:txBody>
      </p:sp>
    </p:spTree>
    <p:extLst>
      <p:ext uri="{BB962C8B-B14F-4D97-AF65-F5344CB8AC3E}">
        <p14:creationId xmlns:p14="http://schemas.microsoft.com/office/powerpoint/2010/main" val="126087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8000" y="645719"/>
            <a:ext cx="11176000" cy="1069848"/>
          </a:xfrm>
        </p:spPr>
        <p:txBody>
          <a:bodyPr/>
          <a:lstStyle/>
          <a:p>
            <a:r>
              <a:rPr lang="en-US" b="1" dirty="0" smtClean="0"/>
              <a:t>Community Assessment</a:t>
            </a:r>
            <a:endParaRPr lang="en-US" b="1" dirty="0"/>
          </a:p>
        </p:txBody>
      </p:sp>
      <p:sp>
        <p:nvSpPr>
          <p:cNvPr id="6" name="Text Placeholder 5"/>
          <p:cNvSpPr>
            <a:spLocks noGrp="1"/>
          </p:cNvSpPr>
          <p:nvPr>
            <p:ph type="body" idx="1"/>
          </p:nvPr>
        </p:nvSpPr>
        <p:spPr>
          <a:xfrm>
            <a:off x="508000" y="1715567"/>
            <a:ext cx="10987314" cy="457200"/>
          </a:xfrm>
        </p:spPr>
        <p:txBody>
          <a:bodyPr>
            <a:normAutofit lnSpcReduction="10000"/>
          </a:bodyPr>
          <a:lstStyle/>
          <a:p>
            <a:r>
              <a:rPr lang="en-US" sz="2400" b="1" dirty="0" smtClean="0"/>
              <a:t>Promotion</a:t>
            </a:r>
            <a:r>
              <a:rPr lang="en-US" dirty="0" smtClean="0"/>
              <a:t>	</a:t>
            </a:r>
            <a:endParaRPr lang="en-US" dirty="0"/>
          </a:p>
        </p:txBody>
      </p:sp>
      <p:sp>
        <p:nvSpPr>
          <p:cNvPr id="2" name="Content Placeholder 1"/>
          <p:cNvSpPr>
            <a:spLocks noGrp="1"/>
          </p:cNvSpPr>
          <p:nvPr>
            <p:ph sz="half" idx="2"/>
          </p:nvPr>
        </p:nvSpPr>
        <p:spPr>
          <a:xfrm>
            <a:off x="507999" y="2369859"/>
            <a:ext cx="11276563" cy="3886200"/>
          </a:xfrm>
        </p:spPr>
        <p:txBody>
          <a:bodyPr>
            <a:normAutofit/>
          </a:bodyPr>
          <a:lstStyle/>
          <a:p>
            <a:r>
              <a:rPr lang="en-US" b="1" dirty="0">
                <a:solidFill>
                  <a:schemeClr val="tx1"/>
                </a:solidFill>
              </a:rPr>
              <a:t>Local Promotion</a:t>
            </a:r>
            <a:r>
              <a:rPr lang="en-US" dirty="0">
                <a:solidFill>
                  <a:schemeClr val="tx1"/>
                </a:solidFill>
              </a:rPr>
              <a:t>: Stores have excessive numbers of alcohol ads; large number of alcohol ads on college campuses; drinking is often </a:t>
            </a:r>
            <a:r>
              <a:rPr lang="en-US" dirty="0" smtClean="0">
                <a:solidFill>
                  <a:schemeClr val="tx1"/>
                </a:solidFill>
              </a:rPr>
              <a:t>promoted at </a:t>
            </a:r>
            <a:r>
              <a:rPr lang="en-US" dirty="0">
                <a:solidFill>
                  <a:schemeClr val="tx1"/>
                </a:solidFill>
              </a:rPr>
              <a:t>community festivals and other activities; placement of cold beer near entrance to convenience store; advertising and promotional practices encourage excessive alcohol consumption; inadequate media attention to promotional </a:t>
            </a:r>
            <a:r>
              <a:rPr lang="en-US" dirty="0" smtClean="0">
                <a:solidFill>
                  <a:schemeClr val="tx1"/>
                </a:solidFill>
              </a:rPr>
              <a:t>practices.</a:t>
            </a:r>
          </a:p>
          <a:p>
            <a:endParaRPr lang="en-US" dirty="0" smtClean="0">
              <a:solidFill>
                <a:schemeClr val="tx1"/>
              </a:solidFill>
            </a:endParaRPr>
          </a:p>
          <a:p>
            <a:r>
              <a:rPr lang="en-US" b="1" dirty="0"/>
              <a:t>National Promotion</a:t>
            </a:r>
            <a:r>
              <a:rPr lang="en-US" dirty="0"/>
              <a:t>: </a:t>
            </a:r>
            <a:r>
              <a:rPr lang="en-US" dirty="0" smtClean="0"/>
              <a:t>Pro-alcohol messages </a:t>
            </a:r>
            <a:r>
              <a:rPr lang="en-US" dirty="0"/>
              <a:t>from </a:t>
            </a:r>
            <a:r>
              <a:rPr lang="en-US" dirty="0" smtClean="0"/>
              <a:t>alcohol industry</a:t>
            </a:r>
            <a:r>
              <a:rPr lang="en-US" dirty="0"/>
              <a:t>; large number </a:t>
            </a:r>
            <a:r>
              <a:rPr lang="en-US" dirty="0" smtClean="0"/>
              <a:t>of pro-alcohol  messages</a:t>
            </a:r>
            <a:r>
              <a:rPr lang="en-US" dirty="0"/>
              <a:t>; </a:t>
            </a:r>
            <a:r>
              <a:rPr lang="en-US" dirty="0" smtClean="0"/>
              <a:t>alcohol ads </a:t>
            </a:r>
            <a:r>
              <a:rPr lang="en-US" dirty="0"/>
              <a:t>promote use as </a:t>
            </a:r>
            <a:r>
              <a:rPr lang="en-US" dirty="0" smtClean="0"/>
              <a:t>sexy and </a:t>
            </a:r>
            <a:r>
              <a:rPr lang="en-US" dirty="0"/>
              <a:t>fun-filled; movies </a:t>
            </a:r>
            <a:r>
              <a:rPr lang="en-US" dirty="0" smtClean="0"/>
              <a:t>are “</a:t>
            </a:r>
            <a:r>
              <a:rPr lang="en-US" dirty="0"/>
              <a:t>alcohol-centric” and </a:t>
            </a:r>
            <a:r>
              <a:rPr lang="en-US" dirty="0" smtClean="0"/>
              <a:t>promote binge </a:t>
            </a:r>
            <a:r>
              <a:rPr lang="en-US" dirty="0"/>
              <a:t>drinking; </a:t>
            </a:r>
            <a:r>
              <a:rPr lang="en-US" dirty="0" smtClean="0"/>
              <a:t>national campaigns </a:t>
            </a:r>
            <a:r>
              <a:rPr lang="en-US" dirty="0"/>
              <a:t>target </a:t>
            </a:r>
            <a:r>
              <a:rPr lang="en-US" dirty="0" smtClean="0"/>
              <a:t>minority young </a:t>
            </a:r>
            <a:r>
              <a:rPr lang="en-US" dirty="0"/>
              <a:t>adults; Social </a:t>
            </a:r>
            <a:r>
              <a:rPr lang="en-US" dirty="0" smtClean="0"/>
              <a:t>media creates </a:t>
            </a:r>
            <a:r>
              <a:rPr lang="en-US" dirty="0"/>
              <a:t>expectations </a:t>
            </a:r>
            <a:r>
              <a:rPr lang="en-US" dirty="0" smtClean="0"/>
              <a:t>for young </a:t>
            </a:r>
            <a:r>
              <a:rPr lang="en-US" dirty="0"/>
              <a:t>adults around </a:t>
            </a:r>
            <a:r>
              <a:rPr lang="en-US" dirty="0" smtClean="0"/>
              <a:t>drinking behavior.</a:t>
            </a:r>
            <a:endParaRPr lang="en-US" dirty="0" smtClean="0">
              <a:solidFill>
                <a:schemeClr val="tx1"/>
              </a:solidFill>
            </a:endParaRPr>
          </a:p>
          <a:p>
            <a:endParaRPr lang="en-US"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4101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8000" y="645719"/>
            <a:ext cx="11176000" cy="1069848"/>
          </a:xfrm>
        </p:spPr>
        <p:txBody>
          <a:bodyPr/>
          <a:lstStyle/>
          <a:p>
            <a:r>
              <a:rPr lang="en-US" b="1" dirty="0" smtClean="0"/>
              <a:t>Community Assessment</a:t>
            </a:r>
            <a:endParaRPr lang="en-US" b="1" dirty="0"/>
          </a:p>
        </p:txBody>
      </p:sp>
      <p:sp>
        <p:nvSpPr>
          <p:cNvPr id="6" name="Text Placeholder 5"/>
          <p:cNvSpPr>
            <a:spLocks noGrp="1"/>
          </p:cNvSpPr>
          <p:nvPr>
            <p:ph type="body" idx="1"/>
          </p:nvPr>
        </p:nvSpPr>
        <p:spPr>
          <a:xfrm>
            <a:off x="508000" y="1715567"/>
            <a:ext cx="10987314" cy="457200"/>
          </a:xfrm>
        </p:spPr>
        <p:txBody>
          <a:bodyPr>
            <a:normAutofit lnSpcReduction="10000"/>
          </a:bodyPr>
          <a:lstStyle/>
          <a:p>
            <a:r>
              <a:rPr lang="en-US" sz="2400" b="1" dirty="0" smtClean="0"/>
              <a:t>Pricing</a:t>
            </a:r>
            <a:r>
              <a:rPr lang="en-US" dirty="0" smtClean="0"/>
              <a:t>	</a:t>
            </a:r>
            <a:endParaRPr lang="en-US" dirty="0"/>
          </a:p>
        </p:txBody>
      </p:sp>
      <p:sp>
        <p:nvSpPr>
          <p:cNvPr id="2" name="Content Placeholder 1"/>
          <p:cNvSpPr>
            <a:spLocks noGrp="1"/>
          </p:cNvSpPr>
          <p:nvPr>
            <p:ph sz="half" idx="2"/>
          </p:nvPr>
        </p:nvSpPr>
        <p:spPr>
          <a:xfrm>
            <a:off x="507999" y="2369859"/>
            <a:ext cx="11276563" cy="3886200"/>
          </a:xfrm>
        </p:spPr>
        <p:txBody>
          <a:bodyPr>
            <a:normAutofit lnSpcReduction="10000"/>
          </a:bodyPr>
          <a:lstStyle/>
          <a:p>
            <a:r>
              <a:rPr lang="en-US" b="1" dirty="0">
                <a:solidFill>
                  <a:schemeClr val="tx1"/>
                </a:solidFill>
              </a:rPr>
              <a:t>Drink Pricing</a:t>
            </a:r>
            <a:r>
              <a:rPr lang="en-US" dirty="0">
                <a:solidFill>
                  <a:schemeClr val="tx1"/>
                </a:solidFill>
              </a:rPr>
              <a:t>: Bars near </a:t>
            </a:r>
            <a:r>
              <a:rPr lang="en-US" dirty="0" smtClean="0">
                <a:solidFill>
                  <a:schemeClr val="tx1"/>
                </a:solidFill>
              </a:rPr>
              <a:t>campuses compete </a:t>
            </a:r>
            <a:r>
              <a:rPr lang="en-US" dirty="0">
                <a:solidFill>
                  <a:schemeClr val="tx1"/>
                </a:solidFill>
              </a:rPr>
              <a:t>for </a:t>
            </a:r>
            <a:r>
              <a:rPr lang="en-US" dirty="0" smtClean="0">
                <a:solidFill>
                  <a:schemeClr val="tx1"/>
                </a:solidFill>
              </a:rPr>
              <a:t>student purchasers </a:t>
            </a:r>
            <a:r>
              <a:rPr lang="en-US" dirty="0">
                <a:solidFill>
                  <a:schemeClr val="tx1"/>
                </a:solidFill>
              </a:rPr>
              <a:t>with drink specials</a:t>
            </a:r>
            <a:r>
              <a:rPr lang="en-US" dirty="0" smtClean="0">
                <a:solidFill>
                  <a:schemeClr val="tx1"/>
                </a:solidFill>
              </a:rPr>
              <a:t>; pricing </a:t>
            </a:r>
            <a:r>
              <a:rPr lang="en-US" dirty="0">
                <a:solidFill>
                  <a:schemeClr val="tx1"/>
                </a:solidFill>
              </a:rPr>
              <a:t>specials that </a:t>
            </a:r>
            <a:r>
              <a:rPr lang="en-US" dirty="0" smtClean="0">
                <a:solidFill>
                  <a:schemeClr val="tx1"/>
                </a:solidFill>
              </a:rPr>
              <a:t>target young </a:t>
            </a:r>
            <a:r>
              <a:rPr lang="en-US" dirty="0">
                <a:solidFill>
                  <a:schemeClr val="tx1"/>
                </a:solidFill>
              </a:rPr>
              <a:t>adults (e.g., </a:t>
            </a:r>
            <a:r>
              <a:rPr lang="en-US" dirty="0" smtClean="0">
                <a:solidFill>
                  <a:schemeClr val="tx1"/>
                </a:solidFill>
              </a:rPr>
              <a:t>50-cent drafts</a:t>
            </a:r>
            <a:r>
              <a:rPr lang="en-US" dirty="0">
                <a:solidFill>
                  <a:schemeClr val="tx1"/>
                </a:solidFill>
              </a:rPr>
              <a:t>); happy hours; density </a:t>
            </a:r>
            <a:r>
              <a:rPr lang="en-US" dirty="0" smtClean="0">
                <a:solidFill>
                  <a:schemeClr val="tx1"/>
                </a:solidFill>
              </a:rPr>
              <a:t>of bars </a:t>
            </a:r>
            <a:r>
              <a:rPr lang="en-US" dirty="0">
                <a:solidFill>
                  <a:schemeClr val="tx1"/>
                </a:solidFill>
              </a:rPr>
              <a:t>creates competition </a:t>
            </a:r>
            <a:r>
              <a:rPr lang="en-US" dirty="0" smtClean="0">
                <a:solidFill>
                  <a:schemeClr val="tx1"/>
                </a:solidFill>
              </a:rPr>
              <a:t>and can </a:t>
            </a:r>
            <a:r>
              <a:rPr lang="en-US" dirty="0">
                <a:solidFill>
                  <a:schemeClr val="tx1"/>
                </a:solidFill>
              </a:rPr>
              <a:t>lead to low </a:t>
            </a:r>
            <a:r>
              <a:rPr lang="en-US" dirty="0" smtClean="0">
                <a:solidFill>
                  <a:schemeClr val="tx1"/>
                </a:solidFill>
              </a:rPr>
              <a:t>pricing.</a:t>
            </a:r>
          </a:p>
          <a:p>
            <a:pPr marL="109728" indent="0">
              <a:buNone/>
            </a:pPr>
            <a:r>
              <a:rPr lang="en-US" dirty="0" smtClean="0">
                <a:solidFill>
                  <a:schemeClr val="tx1"/>
                </a:solidFill>
              </a:rPr>
              <a:t> </a:t>
            </a:r>
          </a:p>
          <a:p>
            <a:r>
              <a:rPr lang="en-US" b="1" dirty="0" smtClean="0">
                <a:solidFill>
                  <a:schemeClr val="tx1"/>
                </a:solidFill>
              </a:rPr>
              <a:t>Container </a:t>
            </a:r>
            <a:r>
              <a:rPr lang="en-US" b="1" dirty="0">
                <a:solidFill>
                  <a:schemeClr val="tx1"/>
                </a:solidFill>
              </a:rPr>
              <a:t>Pricing</a:t>
            </a:r>
            <a:r>
              <a:rPr lang="en-US" dirty="0">
                <a:solidFill>
                  <a:schemeClr val="tx1"/>
                </a:solidFill>
              </a:rPr>
              <a:t>: </a:t>
            </a:r>
            <a:r>
              <a:rPr lang="en-US" dirty="0" smtClean="0">
                <a:solidFill>
                  <a:schemeClr val="tx1"/>
                </a:solidFill>
              </a:rPr>
              <a:t>Discount </a:t>
            </a:r>
            <a:r>
              <a:rPr lang="en-US" dirty="0">
                <a:solidFill>
                  <a:schemeClr val="tx1"/>
                </a:solidFill>
              </a:rPr>
              <a:t>pricing is available in </a:t>
            </a:r>
            <a:r>
              <a:rPr lang="en-US" dirty="0" smtClean="0">
                <a:solidFill>
                  <a:schemeClr val="tx1"/>
                </a:solidFill>
              </a:rPr>
              <a:t>quantity alcohol </a:t>
            </a:r>
            <a:r>
              <a:rPr lang="en-US" dirty="0">
                <a:solidFill>
                  <a:schemeClr val="tx1"/>
                </a:solidFill>
              </a:rPr>
              <a:t>purchases from </a:t>
            </a:r>
            <a:r>
              <a:rPr lang="en-US" dirty="0" smtClean="0">
                <a:solidFill>
                  <a:schemeClr val="tx1"/>
                </a:solidFill>
              </a:rPr>
              <a:t>warehouse retailers</a:t>
            </a:r>
            <a:r>
              <a:rPr lang="en-US" dirty="0">
                <a:solidFill>
                  <a:schemeClr val="tx1"/>
                </a:solidFill>
              </a:rPr>
              <a:t>; </a:t>
            </a:r>
            <a:r>
              <a:rPr lang="en-US" dirty="0" smtClean="0">
                <a:solidFill>
                  <a:schemeClr val="tx1"/>
                </a:solidFill>
              </a:rPr>
              <a:t> convenience stores </a:t>
            </a:r>
            <a:r>
              <a:rPr lang="en-US" dirty="0">
                <a:solidFill>
                  <a:schemeClr val="tx1"/>
                </a:solidFill>
              </a:rPr>
              <a:t>price beer cheaply </a:t>
            </a:r>
            <a:r>
              <a:rPr lang="en-US" dirty="0" smtClean="0">
                <a:solidFill>
                  <a:schemeClr val="tx1"/>
                </a:solidFill>
              </a:rPr>
              <a:t>to attract </a:t>
            </a:r>
            <a:r>
              <a:rPr lang="en-US" dirty="0">
                <a:solidFill>
                  <a:schemeClr val="tx1"/>
                </a:solidFill>
              </a:rPr>
              <a:t>customers; </a:t>
            </a:r>
            <a:r>
              <a:rPr lang="en-US" dirty="0" smtClean="0">
                <a:solidFill>
                  <a:schemeClr val="tx1"/>
                </a:solidFill>
              </a:rPr>
              <a:t>holiday discounts </a:t>
            </a:r>
            <a:r>
              <a:rPr lang="en-US" dirty="0">
                <a:solidFill>
                  <a:schemeClr val="tx1"/>
                </a:solidFill>
              </a:rPr>
              <a:t>on alcohol; density </a:t>
            </a:r>
            <a:r>
              <a:rPr lang="en-US" dirty="0" smtClean="0">
                <a:solidFill>
                  <a:schemeClr val="tx1"/>
                </a:solidFill>
              </a:rPr>
              <a:t>of alcohol </a:t>
            </a:r>
            <a:r>
              <a:rPr lang="en-US" dirty="0">
                <a:solidFill>
                  <a:schemeClr val="tx1"/>
                </a:solidFill>
              </a:rPr>
              <a:t>retailers creates </a:t>
            </a:r>
            <a:r>
              <a:rPr lang="en-US" dirty="0" smtClean="0">
                <a:solidFill>
                  <a:schemeClr val="tx1"/>
                </a:solidFill>
              </a:rPr>
              <a:t>competition and </a:t>
            </a:r>
            <a:r>
              <a:rPr lang="en-US" dirty="0">
                <a:solidFill>
                  <a:schemeClr val="tx1"/>
                </a:solidFill>
              </a:rPr>
              <a:t>can lead to </a:t>
            </a:r>
            <a:r>
              <a:rPr lang="en-US" dirty="0" smtClean="0">
                <a:solidFill>
                  <a:schemeClr val="tx1"/>
                </a:solidFill>
              </a:rPr>
              <a:t>low pricing.</a:t>
            </a:r>
          </a:p>
          <a:p>
            <a:endParaRPr lang="en-US" dirty="0" smtClean="0">
              <a:solidFill>
                <a:schemeClr val="tx1"/>
              </a:solidFill>
            </a:endParaRPr>
          </a:p>
          <a:p>
            <a:r>
              <a:rPr lang="en-US" b="1" dirty="0" smtClean="0">
                <a:solidFill>
                  <a:schemeClr val="tx1"/>
                </a:solidFill>
              </a:rPr>
              <a:t>Other Considerations</a:t>
            </a:r>
            <a:r>
              <a:rPr lang="en-US" dirty="0" smtClean="0">
                <a:solidFill>
                  <a:schemeClr val="tx1"/>
                </a:solidFill>
              </a:rPr>
              <a:t>:  What do we know about the pricing of illegal drugs?  Prescription drugs?</a:t>
            </a:r>
          </a:p>
          <a:p>
            <a:endParaRPr lang="en-US" sz="105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809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Icebreaker </a:t>
            </a:r>
            <a:endParaRPr lang="en-US" b="1" dirty="0"/>
          </a:p>
        </p:txBody>
      </p:sp>
      <p:sp>
        <p:nvSpPr>
          <p:cNvPr id="4" name="Content Placeholder 3"/>
          <p:cNvSpPr>
            <a:spLocks noGrp="1"/>
          </p:cNvSpPr>
          <p:nvPr>
            <p:ph sz="half" idx="1"/>
          </p:nvPr>
        </p:nvSpPr>
        <p:spPr/>
        <p:txBody>
          <a:bodyPr/>
          <a:lstStyle/>
          <a:p>
            <a:r>
              <a:rPr lang="en-US" b="1" dirty="0" smtClean="0"/>
              <a:t>Why is addressing substance abuse in our community important to you?</a:t>
            </a:r>
            <a:endParaRPr lang="en-US" b="1" dirty="0"/>
          </a:p>
        </p:txBody>
      </p:sp>
      <p:sp>
        <p:nvSpPr>
          <p:cNvPr id="3" name="Content Placeholder 2"/>
          <p:cNvSpPr>
            <a:spLocks noGrp="1"/>
          </p:cNvSpPr>
          <p:nvPr>
            <p:ph sz="half" idx="2"/>
          </p:nvPr>
        </p:nvSpPr>
        <p:spPr/>
        <p:txBody>
          <a:bodyPr/>
          <a:lstStyle/>
          <a:p>
            <a:r>
              <a:rPr lang="en-US" b="1" dirty="0" smtClean="0"/>
              <a:t>Name something that you have struggled to give up or an addiction that you’ve had to overcome.  (Does not need to be related to drugs/alcohol).</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257" y="4248912"/>
            <a:ext cx="1981200" cy="1524000"/>
          </a:xfrm>
          <a:prstGeom prst="rect">
            <a:avLst/>
          </a:prstGeom>
        </p:spPr>
      </p:pic>
    </p:spTree>
    <p:extLst>
      <p:ext uri="{BB962C8B-B14F-4D97-AF65-F5344CB8AC3E}">
        <p14:creationId xmlns:p14="http://schemas.microsoft.com/office/powerpoint/2010/main" val="202110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community level change</a:t>
            </a:r>
            <a:endParaRPr lang="en-US" dirty="0"/>
          </a:p>
        </p:txBody>
      </p:sp>
      <p:sp>
        <p:nvSpPr>
          <p:cNvPr id="3" name="Text Placeholder 2"/>
          <p:cNvSpPr>
            <a:spLocks noGrp="1"/>
          </p:cNvSpPr>
          <p:nvPr>
            <p:ph type="body" idx="1"/>
          </p:nvPr>
        </p:nvSpPr>
        <p:spPr/>
        <p:txBody>
          <a:bodyPr/>
          <a:lstStyle/>
          <a:p>
            <a:r>
              <a:rPr lang="en-US" dirty="0" smtClean="0"/>
              <a:t>Provide Information</a:t>
            </a:r>
            <a:endParaRPr lang="en-US" dirty="0"/>
          </a:p>
        </p:txBody>
      </p:sp>
      <p:pic>
        <p:nvPicPr>
          <p:cNvPr id="13" name="Picture Placeholder 12"/>
          <p:cNvPicPr>
            <a:picLocks noGrp="1" noChangeAspect="1"/>
          </p:cNvPicPr>
          <p:nvPr>
            <p:ph type="pic" idx="15"/>
          </p:nvPr>
        </p:nvPicPr>
        <p:blipFill>
          <a:blip r:embed="rId2">
            <a:extLst>
              <a:ext uri="{28A0092B-C50C-407E-A947-70E740481C1C}">
                <a14:useLocalDpi xmlns:a14="http://schemas.microsoft.com/office/drawing/2010/main" val="0"/>
              </a:ext>
            </a:extLst>
          </a:blip>
          <a:stretch>
            <a:fillRect/>
          </a:stretch>
        </p:blipFill>
        <p:spPr>
          <a:xfrm>
            <a:off x="696025" y="2497905"/>
            <a:ext cx="3451582" cy="1252590"/>
          </a:xfrm>
          <a:prstGeom prst="rect">
            <a:avLst/>
          </a:prstGeom>
          <a:noFill/>
          <a:ln>
            <a:noFill/>
          </a:ln>
        </p:spPr>
      </p:pic>
      <p:sp>
        <p:nvSpPr>
          <p:cNvPr id="5" name="Text Placeholder 4"/>
          <p:cNvSpPr>
            <a:spLocks noGrp="1"/>
          </p:cNvSpPr>
          <p:nvPr>
            <p:ph type="body" sz="half" idx="18"/>
          </p:nvPr>
        </p:nvSpPr>
        <p:spPr/>
        <p:txBody>
          <a:bodyPr/>
          <a:lstStyle/>
          <a:p>
            <a:r>
              <a:rPr lang="en-US" dirty="0" smtClean="0"/>
              <a:t>Educational presentations, workshops or seminars, and data or media presentations.  Ex. PSA, brochures, town halls, forums, web communications.</a:t>
            </a:r>
            <a:endParaRPr lang="en-US" dirty="0"/>
          </a:p>
        </p:txBody>
      </p:sp>
      <p:sp>
        <p:nvSpPr>
          <p:cNvPr id="6" name="Text Placeholder 5"/>
          <p:cNvSpPr>
            <a:spLocks noGrp="1"/>
          </p:cNvSpPr>
          <p:nvPr>
            <p:ph type="body" sz="quarter" idx="3"/>
          </p:nvPr>
        </p:nvSpPr>
        <p:spPr/>
        <p:txBody>
          <a:bodyPr/>
          <a:lstStyle/>
          <a:p>
            <a:r>
              <a:rPr lang="en-US" dirty="0" smtClean="0"/>
              <a:t>Enhance Skills</a:t>
            </a:r>
            <a:endParaRPr lang="en-US" dirty="0"/>
          </a:p>
        </p:txBody>
      </p:sp>
      <p:pic>
        <p:nvPicPr>
          <p:cNvPr id="14" name="Picture Placeholder 13"/>
          <p:cNvPicPr>
            <a:picLocks noGrp="1" noChangeAspect="1"/>
          </p:cNvPicPr>
          <p:nvPr>
            <p:ph type="pic" idx="21"/>
          </p:nvPr>
        </p:nvPicPr>
        <p:blipFill>
          <a:blip r:embed="rId3">
            <a:extLst>
              <a:ext uri="{28A0092B-C50C-407E-A947-70E740481C1C}">
                <a14:useLocalDpi xmlns:a14="http://schemas.microsoft.com/office/drawing/2010/main" val="0"/>
              </a:ext>
            </a:extLst>
          </a:blip>
          <a:srcRect t="13647" b="13647"/>
          <a:stretch>
            <a:fillRect/>
          </a:stretch>
        </p:blipFill>
        <p:spPr/>
      </p:pic>
      <p:sp>
        <p:nvSpPr>
          <p:cNvPr id="8" name="Text Placeholder 7"/>
          <p:cNvSpPr>
            <a:spLocks noGrp="1"/>
          </p:cNvSpPr>
          <p:nvPr>
            <p:ph type="body" sz="half" idx="19"/>
          </p:nvPr>
        </p:nvSpPr>
        <p:spPr/>
        <p:txBody>
          <a:bodyPr/>
          <a:lstStyle/>
          <a:p>
            <a:r>
              <a:rPr lang="en-US" dirty="0" smtClean="0"/>
              <a:t>Workshops, seminars, or activities designed to increase the skills of participants, members, and staff.  Ex. T &amp; TA, parenting classes, strategic planning retreats, model programs in schools.</a:t>
            </a:r>
            <a:endParaRPr lang="en-US" dirty="0"/>
          </a:p>
        </p:txBody>
      </p:sp>
      <p:sp>
        <p:nvSpPr>
          <p:cNvPr id="9" name="Text Placeholder 8"/>
          <p:cNvSpPr>
            <a:spLocks noGrp="1"/>
          </p:cNvSpPr>
          <p:nvPr>
            <p:ph type="body" sz="quarter" idx="13"/>
          </p:nvPr>
        </p:nvSpPr>
        <p:spPr/>
        <p:txBody>
          <a:bodyPr/>
          <a:lstStyle/>
          <a:p>
            <a:r>
              <a:rPr lang="en-US" dirty="0" smtClean="0"/>
              <a:t>Provide Support</a:t>
            </a:r>
            <a:endParaRPr lang="en-US" dirty="0"/>
          </a:p>
        </p:txBody>
      </p:sp>
      <p:pic>
        <p:nvPicPr>
          <p:cNvPr id="15" name="Picture Placeholder 14"/>
          <p:cNvPicPr>
            <a:picLocks noGrp="1" noChangeAspect="1"/>
          </p:cNvPicPr>
          <p:nvPr>
            <p:ph type="pic" idx="22"/>
          </p:nvPr>
        </p:nvPicPr>
        <p:blipFill>
          <a:blip r:embed="rId4">
            <a:extLst>
              <a:ext uri="{28A0092B-C50C-407E-A947-70E740481C1C}">
                <a14:useLocalDpi xmlns:a14="http://schemas.microsoft.com/office/drawing/2010/main" val="0"/>
              </a:ext>
            </a:extLst>
          </a:blip>
          <a:stretch>
            <a:fillRect/>
          </a:stretch>
        </p:blipFill>
        <p:spPr>
          <a:xfrm>
            <a:off x="8522690" y="2362200"/>
            <a:ext cx="2501960" cy="1487420"/>
          </a:xfrm>
        </p:spPr>
      </p:pic>
      <p:sp>
        <p:nvSpPr>
          <p:cNvPr id="11" name="Text Placeholder 10"/>
          <p:cNvSpPr>
            <a:spLocks noGrp="1"/>
          </p:cNvSpPr>
          <p:nvPr>
            <p:ph type="body" sz="half" idx="20"/>
          </p:nvPr>
        </p:nvSpPr>
        <p:spPr/>
        <p:txBody>
          <a:bodyPr/>
          <a:lstStyle/>
          <a:p>
            <a:r>
              <a:rPr lang="en-US" dirty="0" smtClean="0"/>
              <a:t>Creating opportunities for participation in activities that reduce risk or enhance protection. Ex. Providing alternative activities, mentoring, referrals for service, support groups, youth clubs.</a:t>
            </a:r>
            <a:endParaRPr lang="en-US" dirty="0"/>
          </a:p>
        </p:txBody>
      </p:sp>
      <p:sp>
        <p:nvSpPr>
          <p:cNvPr id="12" name="Footer Placeholder 11"/>
          <p:cNvSpPr>
            <a:spLocks noGrp="1"/>
          </p:cNvSpPr>
          <p:nvPr>
            <p:ph type="ftr" sz="quarter" idx="11"/>
          </p:nvPr>
        </p:nvSpPr>
        <p:spPr>
          <a:xfrm>
            <a:off x="685799" y="6355845"/>
            <a:ext cx="10820399" cy="365125"/>
          </a:xfrm>
        </p:spPr>
        <p:txBody>
          <a:bodyPr/>
          <a:lstStyle/>
          <a:p>
            <a:endParaRPr lang="en-US" dirty="0"/>
          </a:p>
        </p:txBody>
      </p:sp>
    </p:spTree>
    <p:extLst>
      <p:ext uri="{BB962C8B-B14F-4D97-AF65-F5344CB8AC3E}">
        <p14:creationId xmlns:p14="http://schemas.microsoft.com/office/powerpoint/2010/main" val="19987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community level change</a:t>
            </a:r>
            <a:endParaRPr lang="en-US" dirty="0"/>
          </a:p>
        </p:txBody>
      </p:sp>
      <p:sp>
        <p:nvSpPr>
          <p:cNvPr id="3" name="Text Placeholder 2"/>
          <p:cNvSpPr>
            <a:spLocks noGrp="1"/>
          </p:cNvSpPr>
          <p:nvPr>
            <p:ph type="body" idx="1"/>
          </p:nvPr>
        </p:nvSpPr>
        <p:spPr/>
        <p:txBody>
          <a:bodyPr/>
          <a:lstStyle/>
          <a:p>
            <a:r>
              <a:rPr lang="en-US" dirty="0" smtClean="0"/>
              <a:t>Enhance Access</a:t>
            </a:r>
            <a:endParaRPr lang="en-US" dirty="0"/>
          </a:p>
        </p:txBody>
      </p:sp>
      <p:sp>
        <p:nvSpPr>
          <p:cNvPr id="5" name="Text Placeholder 4"/>
          <p:cNvSpPr>
            <a:spLocks noGrp="1"/>
          </p:cNvSpPr>
          <p:nvPr>
            <p:ph type="body" sz="half" idx="18"/>
          </p:nvPr>
        </p:nvSpPr>
        <p:spPr/>
        <p:txBody>
          <a:bodyPr/>
          <a:lstStyle/>
          <a:p>
            <a:r>
              <a:rPr lang="en-US" dirty="0" smtClean="0"/>
              <a:t>Improve systems/processes to increase the ease, ability, and opportunity to utilize those systems and services.  Ex. Transportation, housing, education, safety, cultural sensitivity in prevention initiatives</a:t>
            </a:r>
            <a:endParaRPr lang="en-US" dirty="0"/>
          </a:p>
        </p:txBody>
      </p:sp>
      <p:sp>
        <p:nvSpPr>
          <p:cNvPr id="9" name="Text Placeholder 8"/>
          <p:cNvSpPr>
            <a:spLocks noGrp="1"/>
          </p:cNvSpPr>
          <p:nvPr>
            <p:ph type="body" sz="quarter" idx="13"/>
          </p:nvPr>
        </p:nvSpPr>
        <p:spPr/>
        <p:txBody>
          <a:bodyPr/>
          <a:lstStyle/>
          <a:p>
            <a:r>
              <a:rPr lang="en-US" dirty="0" smtClean="0"/>
              <a:t>Change Consequences</a:t>
            </a:r>
            <a:endParaRPr lang="en-US" dirty="0"/>
          </a:p>
        </p:txBody>
      </p:sp>
      <p:pic>
        <p:nvPicPr>
          <p:cNvPr id="16" name="Picture Placeholder 15"/>
          <p:cNvPicPr>
            <a:picLocks noGrp="1" noChangeAspect="1"/>
          </p:cNvPicPr>
          <p:nvPr>
            <p:ph type="pic" idx="22"/>
          </p:nvPr>
        </p:nvPicPr>
        <p:blipFill>
          <a:blip r:embed="rId2">
            <a:extLst>
              <a:ext uri="{28A0092B-C50C-407E-A947-70E740481C1C}">
                <a14:useLocalDpi xmlns:a14="http://schemas.microsoft.com/office/drawing/2010/main" val="0"/>
              </a:ext>
            </a:extLst>
          </a:blip>
          <a:stretch>
            <a:fillRect/>
          </a:stretch>
        </p:blipFill>
        <p:spPr>
          <a:xfrm>
            <a:off x="8057262" y="2654035"/>
            <a:ext cx="3447878" cy="940330"/>
          </a:xfrm>
        </p:spPr>
      </p:pic>
      <p:sp>
        <p:nvSpPr>
          <p:cNvPr id="11" name="Text Placeholder 10"/>
          <p:cNvSpPr>
            <a:spLocks noGrp="1"/>
          </p:cNvSpPr>
          <p:nvPr>
            <p:ph type="body" sz="half" idx="20"/>
          </p:nvPr>
        </p:nvSpPr>
        <p:spPr/>
        <p:txBody>
          <a:bodyPr/>
          <a:lstStyle/>
          <a:p>
            <a:r>
              <a:rPr lang="en-US" dirty="0" smtClean="0"/>
              <a:t>Increasing or decreasing the probability of a behavior by altering the consequences for performing the behavior.  Ex. Raise taxes, citations, and fines; revocation/loss of driver’s license.  </a:t>
            </a:r>
            <a:endParaRPr lang="en-US" dirty="0"/>
          </a:p>
        </p:txBody>
      </p:sp>
      <p:sp>
        <p:nvSpPr>
          <p:cNvPr id="12" name="Footer Placeholder 11"/>
          <p:cNvSpPr>
            <a:spLocks noGrp="1"/>
          </p:cNvSpPr>
          <p:nvPr>
            <p:ph type="ftr" sz="quarter" idx="11"/>
          </p:nvPr>
        </p:nvSpPr>
        <p:spPr>
          <a:xfrm>
            <a:off x="685799" y="6355845"/>
            <a:ext cx="10820399" cy="365125"/>
          </a:xfrm>
        </p:spPr>
        <p:txBody>
          <a:bodyPr/>
          <a:lstStyle/>
          <a:p>
            <a:endParaRPr lang="en-US" dirty="0"/>
          </a:p>
        </p:txBody>
      </p:sp>
      <p:sp>
        <p:nvSpPr>
          <p:cNvPr id="13" name="Text Placeholder 12"/>
          <p:cNvSpPr>
            <a:spLocks noGrp="1"/>
          </p:cNvSpPr>
          <p:nvPr>
            <p:ph type="body" sz="half" idx="19"/>
          </p:nvPr>
        </p:nvSpPr>
        <p:spPr/>
        <p:txBody>
          <a:bodyPr/>
          <a:lstStyle/>
          <a:p>
            <a:r>
              <a:rPr lang="en-US" dirty="0" smtClean="0"/>
              <a:t>Improving systems/processes to decrease the ease, ability, and opportunity for youth to access substances.  Ex. Raising prices, implementing retail alcohol/tobacco compliance checks.</a:t>
            </a:r>
            <a:endParaRPr lang="en-US" dirty="0"/>
          </a:p>
        </p:txBody>
      </p:sp>
      <p:sp>
        <p:nvSpPr>
          <p:cNvPr id="14" name="Text Placeholder 13"/>
          <p:cNvSpPr>
            <a:spLocks noGrp="1"/>
          </p:cNvSpPr>
          <p:nvPr>
            <p:ph type="body" sz="quarter" idx="3"/>
          </p:nvPr>
        </p:nvSpPr>
        <p:spPr/>
        <p:txBody>
          <a:bodyPr/>
          <a:lstStyle/>
          <a:p>
            <a:r>
              <a:rPr lang="en-US" dirty="0" smtClean="0"/>
              <a:t>Reduce Access</a:t>
            </a: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637" y="2135132"/>
            <a:ext cx="1434523" cy="18714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350" y="2116813"/>
            <a:ext cx="2466975" cy="1847850"/>
          </a:xfrm>
          <a:prstGeom prst="rect">
            <a:avLst/>
          </a:prstGeom>
        </p:spPr>
      </p:pic>
    </p:spTree>
    <p:extLst>
      <p:ext uri="{BB962C8B-B14F-4D97-AF65-F5344CB8AC3E}">
        <p14:creationId xmlns:p14="http://schemas.microsoft.com/office/powerpoint/2010/main" val="99232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community level change</a:t>
            </a:r>
            <a:endParaRPr lang="en-US" dirty="0"/>
          </a:p>
        </p:txBody>
      </p:sp>
      <p:sp>
        <p:nvSpPr>
          <p:cNvPr id="3" name="Text Placeholder 2"/>
          <p:cNvSpPr>
            <a:spLocks noGrp="1"/>
          </p:cNvSpPr>
          <p:nvPr>
            <p:ph type="body" idx="1"/>
          </p:nvPr>
        </p:nvSpPr>
        <p:spPr/>
        <p:txBody>
          <a:bodyPr/>
          <a:lstStyle/>
          <a:p>
            <a:r>
              <a:rPr lang="en-US" dirty="0" smtClean="0"/>
              <a:t>Physical Design</a:t>
            </a:r>
            <a:endParaRPr lang="en-US" dirty="0"/>
          </a:p>
        </p:txBody>
      </p:sp>
      <p:pic>
        <p:nvPicPr>
          <p:cNvPr id="8" name="Picture Placeholder 7"/>
          <p:cNvPicPr>
            <a:picLocks noGrp="1" noChangeAspect="1"/>
          </p:cNvPicPr>
          <p:nvPr>
            <p:ph type="pic" idx="15"/>
          </p:nvPr>
        </p:nvPicPr>
        <p:blipFill>
          <a:blip r:embed="rId2">
            <a:extLst>
              <a:ext uri="{28A0092B-C50C-407E-A947-70E740481C1C}">
                <a14:useLocalDpi xmlns:a14="http://schemas.microsoft.com/office/drawing/2010/main" val="0"/>
              </a:ext>
            </a:extLst>
          </a:blip>
          <a:srcRect t="20523" b="20523"/>
          <a:stretch>
            <a:fillRect/>
          </a:stretch>
        </p:blipFill>
        <p:spPr/>
      </p:pic>
      <p:sp>
        <p:nvSpPr>
          <p:cNvPr id="5" name="Text Placeholder 4"/>
          <p:cNvSpPr>
            <a:spLocks noGrp="1"/>
          </p:cNvSpPr>
          <p:nvPr>
            <p:ph type="body" sz="half" idx="18"/>
          </p:nvPr>
        </p:nvSpPr>
        <p:spPr/>
        <p:txBody>
          <a:bodyPr/>
          <a:lstStyle/>
          <a:p>
            <a:r>
              <a:rPr lang="en-US" dirty="0" smtClean="0"/>
              <a:t>Changing the physical design of the environment to reduce risk or enhance protection.  (This must be matching funds)</a:t>
            </a:r>
            <a:endParaRPr lang="en-US" dirty="0"/>
          </a:p>
        </p:txBody>
      </p:sp>
      <p:sp>
        <p:nvSpPr>
          <p:cNvPr id="9" name="Text Placeholder 8"/>
          <p:cNvSpPr>
            <a:spLocks noGrp="1"/>
          </p:cNvSpPr>
          <p:nvPr>
            <p:ph type="body" sz="quarter" idx="13"/>
          </p:nvPr>
        </p:nvSpPr>
        <p:spPr/>
        <p:txBody>
          <a:bodyPr/>
          <a:lstStyle/>
          <a:p>
            <a:r>
              <a:rPr lang="en-US" dirty="0" smtClean="0"/>
              <a:t>Change Policy</a:t>
            </a:r>
            <a:endParaRPr lang="en-US" dirty="0"/>
          </a:p>
        </p:txBody>
      </p:sp>
      <p:pic>
        <p:nvPicPr>
          <p:cNvPr id="15" name="Picture Placeholder 14"/>
          <p:cNvPicPr>
            <a:picLocks noGrp="1" noChangeAspect="1"/>
          </p:cNvPicPr>
          <p:nvPr>
            <p:ph type="pic" idx="22"/>
          </p:nvPr>
        </p:nvPicPr>
        <p:blipFill>
          <a:blip r:embed="rId3">
            <a:extLst>
              <a:ext uri="{28A0092B-C50C-407E-A947-70E740481C1C}">
                <a14:useLocalDpi xmlns:a14="http://schemas.microsoft.com/office/drawing/2010/main" val="0"/>
              </a:ext>
            </a:extLst>
          </a:blip>
          <a:stretch>
            <a:fillRect/>
          </a:stretch>
        </p:blipFill>
        <p:spPr>
          <a:xfrm>
            <a:off x="8397552" y="2362199"/>
            <a:ext cx="2600572" cy="1730563"/>
          </a:xfrm>
        </p:spPr>
      </p:pic>
      <p:sp>
        <p:nvSpPr>
          <p:cNvPr id="11" name="Text Placeholder 10"/>
          <p:cNvSpPr>
            <a:spLocks noGrp="1"/>
          </p:cNvSpPr>
          <p:nvPr>
            <p:ph type="body" sz="half" idx="20"/>
          </p:nvPr>
        </p:nvSpPr>
        <p:spPr/>
        <p:txBody>
          <a:bodyPr/>
          <a:lstStyle/>
          <a:p>
            <a:r>
              <a:rPr lang="en-US" dirty="0" smtClean="0"/>
              <a:t>Formal change in written procedures, by-laws, proclamations, rules, or laws.  Ex. Workplace initiatives, law enforcement policy/procedure, public policy actions, systems change.</a:t>
            </a:r>
            <a:endParaRPr lang="en-US" dirty="0"/>
          </a:p>
        </p:txBody>
      </p:sp>
      <p:sp>
        <p:nvSpPr>
          <p:cNvPr id="12" name="Footer Placeholder 11"/>
          <p:cNvSpPr>
            <a:spLocks noGrp="1"/>
          </p:cNvSpPr>
          <p:nvPr>
            <p:ph type="ftr" sz="quarter" idx="11"/>
          </p:nvPr>
        </p:nvSpPr>
        <p:spPr>
          <a:xfrm>
            <a:off x="685799" y="6355845"/>
            <a:ext cx="10820399" cy="365125"/>
          </a:xfrm>
        </p:spPr>
        <p:txBody>
          <a:bodyPr/>
          <a:lstStyle/>
          <a:p>
            <a:endParaRPr lang="en-US" dirty="0"/>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040" y="3009900"/>
            <a:ext cx="2609850" cy="1752600"/>
          </a:xfrm>
          <a:prstGeom prst="rect">
            <a:avLst/>
          </a:prstGeom>
        </p:spPr>
      </p:pic>
    </p:spTree>
    <p:extLst>
      <p:ext uri="{BB962C8B-B14F-4D97-AF65-F5344CB8AC3E}">
        <p14:creationId xmlns:p14="http://schemas.microsoft.com/office/powerpoint/2010/main" val="3543236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&amp; protective factors</a:t>
            </a:r>
            <a:endParaRPr lang="en-US" dirty="0"/>
          </a:p>
        </p:txBody>
      </p:sp>
      <p:sp>
        <p:nvSpPr>
          <p:cNvPr id="3" name="Content Placeholder 2"/>
          <p:cNvSpPr>
            <a:spLocks noGrp="1"/>
          </p:cNvSpPr>
          <p:nvPr>
            <p:ph idx="1"/>
          </p:nvPr>
        </p:nvSpPr>
        <p:spPr/>
        <p:txBody>
          <a:bodyPr/>
          <a:lstStyle/>
          <a:p>
            <a:r>
              <a:rPr lang="en-US" dirty="0" smtClean="0"/>
              <a:t>Prevention aims to change the balance</a:t>
            </a:r>
          </a:p>
          <a:p>
            <a:r>
              <a:rPr lang="en-US" dirty="0" smtClean="0"/>
              <a:t>Decrease risk factors and increase </a:t>
            </a:r>
          </a:p>
          <a:p>
            <a:pPr marL="0" indent="0">
              <a:buNone/>
            </a:pPr>
            <a:r>
              <a:rPr lang="en-US" dirty="0"/>
              <a:t> </a:t>
            </a:r>
            <a:r>
              <a:rPr lang="en-US" dirty="0" smtClean="0"/>
              <a:t>  protective factors</a:t>
            </a:r>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800" y="2194560"/>
            <a:ext cx="3399383" cy="2118629"/>
          </a:xfrm>
          <a:prstGeom prst="rect">
            <a:avLst/>
          </a:prstGeom>
        </p:spPr>
      </p:pic>
    </p:spTree>
    <p:extLst>
      <p:ext uri="{BB962C8B-B14F-4D97-AF65-F5344CB8AC3E}">
        <p14:creationId xmlns:p14="http://schemas.microsoft.com/office/powerpoint/2010/main" val="386188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Risk Factors	</a:t>
            </a:r>
          </a:p>
        </p:txBody>
      </p:sp>
      <p:sp>
        <p:nvSpPr>
          <p:cNvPr id="3" name="Text Placeholder 2"/>
          <p:cNvSpPr>
            <a:spLocks noGrp="1"/>
          </p:cNvSpPr>
          <p:nvPr>
            <p:ph type="body" sz="half" idx="3"/>
          </p:nvPr>
        </p:nvSpPr>
        <p:spPr/>
        <p:txBody>
          <a:bodyPr/>
          <a:lstStyle/>
          <a:p>
            <a:r>
              <a:rPr lang="en-US" dirty="0"/>
              <a:t>Protective Factors</a:t>
            </a:r>
          </a:p>
        </p:txBody>
      </p:sp>
      <p:sp>
        <p:nvSpPr>
          <p:cNvPr id="4" name="Content Placeholder 3"/>
          <p:cNvSpPr>
            <a:spLocks noGrp="1"/>
          </p:cNvSpPr>
          <p:nvPr>
            <p:ph sz="quarter" idx="2"/>
          </p:nvPr>
        </p:nvSpPr>
        <p:spPr/>
        <p:txBody>
          <a:bodyPr>
            <a:normAutofit/>
          </a:bodyPr>
          <a:lstStyle/>
          <a:p>
            <a:r>
              <a:rPr lang="en-US" dirty="0"/>
              <a:t>Lack of parental supervision</a:t>
            </a:r>
          </a:p>
          <a:p>
            <a:r>
              <a:rPr lang="en-US" dirty="0"/>
              <a:t>Substance abuse</a:t>
            </a:r>
          </a:p>
          <a:p>
            <a:r>
              <a:rPr lang="en-US" dirty="0"/>
              <a:t>Availability of drugs</a:t>
            </a:r>
          </a:p>
          <a:p>
            <a:r>
              <a:rPr lang="en-US" dirty="0"/>
              <a:t>Poverty</a:t>
            </a:r>
          </a:p>
          <a:p>
            <a:r>
              <a:rPr lang="en-US" dirty="0"/>
              <a:t>Early aggressive behaviors</a:t>
            </a:r>
          </a:p>
        </p:txBody>
      </p:sp>
      <p:sp>
        <p:nvSpPr>
          <p:cNvPr id="5" name="Content Placeholder 4"/>
          <p:cNvSpPr>
            <a:spLocks noGrp="1"/>
          </p:cNvSpPr>
          <p:nvPr>
            <p:ph sz="quarter" idx="4"/>
          </p:nvPr>
        </p:nvSpPr>
        <p:spPr/>
        <p:txBody>
          <a:bodyPr>
            <a:normAutofit/>
          </a:bodyPr>
          <a:lstStyle/>
          <a:p>
            <a:r>
              <a:rPr lang="en-US" sz="2800" dirty="0"/>
              <a:t>Self Control</a:t>
            </a:r>
          </a:p>
          <a:p>
            <a:r>
              <a:rPr lang="en-US" sz="2800" dirty="0"/>
              <a:t>Parental Monitoring</a:t>
            </a:r>
          </a:p>
          <a:p>
            <a:r>
              <a:rPr lang="en-US" sz="2800" dirty="0"/>
              <a:t>Academic Competence</a:t>
            </a:r>
          </a:p>
          <a:p>
            <a:r>
              <a:rPr lang="en-US" sz="2800" dirty="0"/>
              <a:t>Anti-Drug Use Policies</a:t>
            </a:r>
          </a:p>
          <a:p>
            <a:r>
              <a:rPr lang="en-US" sz="2800" dirty="0"/>
              <a:t>Positive Neighborhood Connections</a:t>
            </a:r>
          </a:p>
        </p:txBody>
      </p:sp>
      <p:sp>
        <p:nvSpPr>
          <p:cNvPr id="6" name="Title 5"/>
          <p:cNvSpPr>
            <a:spLocks noGrp="1"/>
          </p:cNvSpPr>
          <p:nvPr>
            <p:ph type="title"/>
          </p:nvPr>
        </p:nvSpPr>
        <p:spPr/>
        <p:txBody>
          <a:bodyPr/>
          <a:lstStyle/>
          <a:p>
            <a:r>
              <a:rPr lang="en-US" dirty="0"/>
              <a:t>Some Important Background</a:t>
            </a:r>
          </a:p>
        </p:txBody>
      </p:sp>
    </p:spTree>
    <p:extLst>
      <p:ext uri="{BB962C8B-B14F-4D97-AF65-F5344CB8AC3E}">
        <p14:creationId xmlns:p14="http://schemas.microsoft.com/office/powerpoint/2010/main" val="90396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Tie back into the data</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Looking at our core measures, which factors should we implement?</a:t>
            </a:r>
          </a:p>
          <a:p>
            <a:r>
              <a:rPr lang="en-US" dirty="0" smtClean="0"/>
              <a:t>Use, Perception of Risk/Harm, Parental Support, or Peer Pressure</a:t>
            </a:r>
            <a:endParaRPr lang="en-US" dirty="0"/>
          </a:p>
        </p:txBody>
      </p:sp>
    </p:spTree>
    <p:extLst>
      <p:ext uri="{BB962C8B-B14F-4D97-AF65-F5344CB8AC3E}">
        <p14:creationId xmlns:p14="http://schemas.microsoft.com/office/powerpoint/2010/main" val="61882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Agenda:</a:t>
            </a:r>
            <a:endParaRPr lang="en-US" b="1" dirty="0"/>
          </a:p>
        </p:txBody>
      </p:sp>
      <p:sp>
        <p:nvSpPr>
          <p:cNvPr id="14" name="Content Placeholder 13"/>
          <p:cNvSpPr>
            <a:spLocks noGrp="1"/>
          </p:cNvSpPr>
          <p:nvPr>
            <p:ph idx="1"/>
          </p:nvPr>
        </p:nvSpPr>
        <p:spPr/>
        <p:txBody>
          <a:bodyPr/>
          <a:lstStyle/>
          <a:p>
            <a:pPr lvl="0"/>
            <a:r>
              <a:rPr lang="en-US" sz="4400" dirty="0" smtClean="0"/>
              <a:t>Welcome &amp; Introductions</a:t>
            </a:r>
          </a:p>
          <a:p>
            <a:pPr lvl="1"/>
            <a:r>
              <a:rPr lang="en-US" sz="4000" dirty="0" smtClean="0"/>
              <a:t>Coalition Background</a:t>
            </a:r>
          </a:p>
          <a:p>
            <a:pPr lvl="2"/>
            <a:r>
              <a:rPr lang="en-US" sz="4000" dirty="0" smtClean="0"/>
              <a:t>Drug Free Communities Program</a:t>
            </a:r>
          </a:p>
          <a:p>
            <a:pPr lvl="3"/>
            <a:r>
              <a:rPr lang="en-US" sz="3600" dirty="0" smtClean="0"/>
              <a:t>Needs Assessment Overview</a:t>
            </a:r>
          </a:p>
          <a:p>
            <a:pPr lvl="4"/>
            <a:r>
              <a:rPr lang="en-US" sz="3600" dirty="0" smtClean="0"/>
              <a:t>Focus Group </a:t>
            </a:r>
          </a:p>
          <a:p>
            <a:pPr lvl="4"/>
            <a:endParaRPr lang="en-US" dirty="0" smtClean="0"/>
          </a:p>
        </p:txBody>
      </p:sp>
    </p:spTree>
    <p:extLst>
      <p:ext uri="{BB962C8B-B14F-4D97-AF65-F5344CB8AC3E}">
        <p14:creationId xmlns:p14="http://schemas.microsoft.com/office/powerpoint/2010/main" val="34448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a:xfrm>
            <a:off x="643190" y="578677"/>
            <a:ext cx="10972800" cy="1066800"/>
          </a:xfrm>
        </p:spPr>
        <p:txBody>
          <a:bodyPr/>
          <a:lstStyle/>
          <a:p>
            <a:pPr algn="ctr"/>
            <a:r>
              <a:rPr lang="en-US" b="1" dirty="0" smtClean="0">
                <a:solidFill>
                  <a:schemeClr val="tx1"/>
                </a:solidFill>
              </a:rPr>
              <a:t>Background</a:t>
            </a:r>
            <a:endParaRPr lang="en-US" b="1"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1680" y="1814321"/>
            <a:ext cx="8235820" cy="4130900"/>
          </a:xfrm>
        </p:spPr>
      </p:pic>
    </p:spTree>
    <p:extLst>
      <p:ext uri="{BB962C8B-B14F-4D97-AF65-F5344CB8AC3E}">
        <p14:creationId xmlns:p14="http://schemas.microsoft.com/office/powerpoint/2010/main" val="364111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Drug Free Communities </a:t>
            </a:r>
            <a:endParaRPr lang="en-US" b="1"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32859" y="1888073"/>
            <a:ext cx="4023050" cy="3998912"/>
          </a:xfrm>
        </p:spPr>
      </p:pic>
      <p:sp>
        <p:nvSpPr>
          <p:cNvPr id="11" name="Content Placeholder 10"/>
          <p:cNvSpPr>
            <a:spLocks noGrp="1"/>
          </p:cNvSpPr>
          <p:nvPr>
            <p:ph sz="half" idx="2"/>
          </p:nvPr>
        </p:nvSpPr>
        <p:spPr>
          <a:xfrm>
            <a:off x="235338" y="2249425"/>
            <a:ext cx="5384800" cy="3998975"/>
          </a:xfrm>
        </p:spPr>
        <p:txBody>
          <a:bodyPr/>
          <a:lstStyle/>
          <a:p>
            <a:r>
              <a:rPr lang="en-US" b="1" dirty="0" smtClean="0"/>
              <a:t>Training</a:t>
            </a:r>
          </a:p>
          <a:p>
            <a:r>
              <a:rPr lang="en-US" b="1" dirty="0" smtClean="0"/>
              <a:t>Technical assistance</a:t>
            </a:r>
          </a:p>
          <a:p>
            <a:r>
              <a:rPr lang="en-US" b="1" dirty="0" smtClean="0"/>
              <a:t>Resources for planning</a:t>
            </a:r>
          </a:p>
          <a:p>
            <a:r>
              <a:rPr lang="en-US" b="1" dirty="0" smtClean="0"/>
              <a:t>Improve outcomes for our youth</a:t>
            </a:r>
          </a:p>
          <a:p>
            <a:r>
              <a:rPr lang="en-US" b="1" dirty="0" smtClean="0"/>
              <a:t>Access additional funding</a:t>
            </a:r>
            <a:endParaRPr lang="en-US" b="1" dirty="0"/>
          </a:p>
        </p:txBody>
      </p:sp>
    </p:spTree>
    <p:extLst>
      <p:ext uri="{BB962C8B-B14F-4D97-AF65-F5344CB8AC3E}">
        <p14:creationId xmlns:p14="http://schemas.microsoft.com/office/powerpoint/2010/main" val="115076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Needs Assessment Overview</a:t>
            </a:r>
            <a:endParaRPr lang="en-US" b="1" dirty="0"/>
          </a:p>
        </p:txBody>
      </p:sp>
      <p:sp>
        <p:nvSpPr>
          <p:cNvPr id="10" name="Content Placeholder 9"/>
          <p:cNvSpPr>
            <a:spLocks noGrp="1"/>
          </p:cNvSpPr>
          <p:nvPr>
            <p:ph sz="half" idx="1"/>
          </p:nvPr>
        </p:nvSpPr>
        <p:spPr>
          <a:xfrm>
            <a:off x="326571" y="2249425"/>
            <a:ext cx="6615405" cy="3998975"/>
          </a:xfrm>
        </p:spPr>
        <p:txBody>
          <a:bodyPr>
            <a:normAutofit fontScale="92500" lnSpcReduction="20000"/>
          </a:bodyPr>
          <a:lstStyle/>
          <a:p>
            <a:r>
              <a:rPr lang="en-US" b="1" dirty="0"/>
              <a:t>Community </a:t>
            </a:r>
            <a:r>
              <a:rPr lang="en-US" b="1" dirty="0" smtClean="0"/>
              <a:t>Readiness </a:t>
            </a:r>
            <a:r>
              <a:rPr lang="en-US" dirty="0"/>
              <a:t>– Survey Monkey or Community Readiness Assessment pdf </a:t>
            </a:r>
          </a:p>
          <a:p>
            <a:pPr lvl="0"/>
            <a:r>
              <a:rPr lang="en-US" b="1" dirty="0" smtClean="0"/>
              <a:t>Individual</a:t>
            </a:r>
            <a:r>
              <a:rPr lang="en-US" dirty="0" smtClean="0"/>
              <a:t>– Surveys administered at local schools</a:t>
            </a:r>
            <a:endParaRPr lang="en-US" dirty="0"/>
          </a:p>
          <a:p>
            <a:pPr lvl="0"/>
            <a:r>
              <a:rPr lang="en-US" b="1" dirty="0"/>
              <a:t>Interpersonal</a:t>
            </a:r>
            <a:r>
              <a:rPr lang="en-US" dirty="0"/>
              <a:t> – Focus Groups with youth and community partners; Interpersonal &amp; Community Assessment document</a:t>
            </a:r>
          </a:p>
          <a:p>
            <a:pPr lvl="0"/>
            <a:r>
              <a:rPr lang="en-US" b="1" dirty="0"/>
              <a:t>Organization</a:t>
            </a:r>
            <a:r>
              <a:rPr lang="en-US" dirty="0"/>
              <a:t> -  Substance Abuse Prevention and Treatment Resource Assessment document</a:t>
            </a:r>
          </a:p>
          <a:p>
            <a:pPr lvl="0"/>
            <a:r>
              <a:rPr lang="en-US" b="1" dirty="0"/>
              <a:t>Community</a:t>
            </a:r>
            <a:r>
              <a:rPr lang="en-US" dirty="0"/>
              <a:t> – Focus Groups with law enforcement, schools, and college; Sample Community Assessment </a:t>
            </a:r>
            <a:r>
              <a:rPr lang="en-US" dirty="0" smtClean="0"/>
              <a:t>document; Data from local schools, law enforcement, hospital, and other organizations</a:t>
            </a:r>
            <a:endParaRPr lang="en-US" dirty="0"/>
          </a:p>
          <a:p>
            <a:pPr lvl="0"/>
            <a:r>
              <a:rPr lang="en-US" b="1" dirty="0"/>
              <a:t>Policy </a:t>
            </a:r>
            <a:r>
              <a:rPr lang="en-US" dirty="0"/>
              <a:t>-  Policy Survey Excel </a:t>
            </a:r>
            <a:r>
              <a:rPr lang="en-US" dirty="0" smtClean="0"/>
              <a:t>document</a:t>
            </a:r>
            <a:endParaRPr lang="en-US" dirty="0"/>
          </a:p>
        </p:txBody>
      </p:sp>
      <p:graphicFrame>
        <p:nvGraphicFramePr>
          <p:cNvPr id="7" name="Diagram 6"/>
          <p:cNvGraphicFramePr/>
          <p:nvPr>
            <p:extLst>
              <p:ext uri="{D42A27DB-BD31-4B8C-83A1-F6EECF244321}">
                <p14:modId xmlns:p14="http://schemas.microsoft.com/office/powerpoint/2010/main" val="2491299378"/>
              </p:ext>
            </p:extLst>
          </p:nvPr>
        </p:nvGraphicFramePr>
        <p:xfrm>
          <a:off x="5775649" y="1679511"/>
          <a:ext cx="6937796" cy="4783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81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Core measures survey</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972199623"/>
              </p:ext>
            </p:extLst>
          </p:nvPr>
        </p:nvGraphicFramePr>
        <p:xfrm>
          <a:off x="685800" y="2193925"/>
          <a:ext cx="5334000" cy="4024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394487556"/>
              </p:ext>
            </p:extLst>
          </p:nvPr>
        </p:nvGraphicFramePr>
        <p:xfrm>
          <a:off x="6172200" y="2193925"/>
          <a:ext cx="5334000" cy="4024313"/>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US" dirty="0" smtClean="0"/>
              <a:t>Data based upon a survey of 951 6</a:t>
            </a:r>
            <a:r>
              <a:rPr lang="en-US" baseline="30000" dirty="0" smtClean="0"/>
              <a:t>th</a:t>
            </a:r>
            <a:r>
              <a:rPr lang="en-US" dirty="0" smtClean="0"/>
              <a:t>, 8</a:t>
            </a:r>
            <a:r>
              <a:rPr lang="en-US" baseline="30000" dirty="0" smtClean="0"/>
              <a:t>th</a:t>
            </a:r>
            <a:r>
              <a:rPr lang="en-US" dirty="0" smtClean="0"/>
              <a:t> and 10</a:t>
            </a:r>
            <a:r>
              <a:rPr lang="en-US" baseline="30000" dirty="0" smtClean="0"/>
              <a:t>th</a:t>
            </a:r>
            <a:r>
              <a:rPr lang="en-US" dirty="0" smtClean="0"/>
              <a:t> graders @ Washington City Schools and Miami Trace Schools</a:t>
            </a:r>
            <a:endParaRPr lang="en-US" dirty="0"/>
          </a:p>
        </p:txBody>
      </p:sp>
    </p:spTree>
    <p:extLst>
      <p:ext uri="{BB962C8B-B14F-4D97-AF65-F5344CB8AC3E}">
        <p14:creationId xmlns:p14="http://schemas.microsoft.com/office/powerpoint/2010/main" val="191195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524000"/>
            <a:ext cx="10750463" cy="755737"/>
          </a:xfrm>
        </p:spPr>
        <p:txBody>
          <a:bodyPr/>
          <a:lstStyle/>
          <a:p>
            <a:r>
              <a:rPr lang="en-US" dirty="0" smtClean="0"/>
              <a:t>PERCENTAGE OF STUDENTS – PAST 30 DAY USE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4396609"/>
              </p:ext>
            </p:extLst>
          </p:nvPr>
        </p:nvGraphicFramePr>
        <p:xfrm>
          <a:off x="685800" y="2279738"/>
          <a:ext cx="8962055" cy="3542565"/>
        </p:xfrm>
        <a:graphic>
          <a:graphicData uri="http://schemas.openxmlformats.org/drawingml/2006/table">
            <a:tbl>
              <a:tblPr firstRow="1" bandRow="1">
                <a:tableStyleId>{5C22544A-7EE6-4342-B048-85BDC9FD1C3A}</a:tableStyleId>
              </a:tblPr>
              <a:tblGrid>
                <a:gridCol w="2089340"/>
                <a:gridCol w="1495482"/>
                <a:gridCol w="1792411"/>
                <a:gridCol w="1792411"/>
                <a:gridCol w="1792411"/>
              </a:tblGrid>
              <a:tr h="1018456">
                <a:tc>
                  <a:txBody>
                    <a:bodyPr/>
                    <a:lstStyle/>
                    <a:p>
                      <a:endParaRPr lang="en-US" dirty="0">
                        <a:solidFill>
                          <a:schemeClr val="bg1"/>
                        </a:solidFill>
                      </a:endParaRPr>
                    </a:p>
                  </a:txBody>
                  <a:tcPr/>
                </a:tc>
                <a:tc>
                  <a:txBody>
                    <a:bodyPr/>
                    <a:lstStyle/>
                    <a:p>
                      <a:r>
                        <a:rPr lang="en-US" dirty="0" smtClean="0">
                          <a:solidFill>
                            <a:schemeClr val="bg1"/>
                          </a:solidFill>
                        </a:rPr>
                        <a:t>Yes</a:t>
                      </a:r>
                      <a:endParaRPr lang="en-US" dirty="0">
                        <a:solidFill>
                          <a:schemeClr val="bg1"/>
                        </a:solidFill>
                      </a:endParaRPr>
                    </a:p>
                  </a:txBody>
                  <a:tcPr/>
                </a:tc>
                <a:tc>
                  <a:txBody>
                    <a:bodyPr/>
                    <a:lstStyle/>
                    <a:p>
                      <a:r>
                        <a:rPr lang="en-US" dirty="0" smtClean="0">
                          <a:solidFill>
                            <a:schemeClr val="bg1"/>
                          </a:solidFill>
                        </a:rPr>
                        <a:t>No</a:t>
                      </a:r>
                      <a:endParaRPr lang="en-US" dirty="0">
                        <a:solidFill>
                          <a:schemeClr val="bg1"/>
                        </a:solidFill>
                      </a:endParaRPr>
                    </a:p>
                  </a:txBody>
                  <a:tcPr/>
                </a:tc>
                <a:tc>
                  <a:txBody>
                    <a:bodyPr/>
                    <a:lstStyle/>
                    <a:p>
                      <a:r>
                        <a:rPr lang="en-US" dirty="0" smtClean="0">
                          <a:solidFill>
                            <a:schemeClr val="bg1"/>
                          </a:solidFill>
                        </a:rPr>
                        <a:t>Total</a:t>
                      </a:r>
                    </a:p>
                    <a:p>
                      <a:endParaRPr lang="en-US" dirty="0">
                        <a:solidFill>
                          <a:schemeClr val="bg1"/>
                        </a:solidFill>
                      </a:endParaRPr>
                    </a:p>
                  </a:txBody>
                  <a:tcPr/>
                </a:tc>
                <a:tc>
                  <a:txBody>
                    <a:bodyPr/>
                    <a:lstStyle/>
                    <a:p>
                      <a:r>
                        <a:rPr lang="en-US" b="1" dirty="0" smtClean="0">
                          <a:solidFill>
                            <a:schemeClr val="bg1"/>
                          </a:solidFill>
                        </a:rPr>
                        <a:t>%</a:t>
                      </a:r>
                    </a:p>
                    <a:p>
                      <a:endParaRPr lang="en-US" dirty="0">
                        <a:solidFill>
                          <a:schemeClr val="bg1"/>
                        </a:solidFill>
                      </a:endParaRPr>
                    </a:p>
                  </a:txBody>
                  <a:tcPr/>
                </a:tc>
              </a:tr>
              <a:tr h="590058">
                <a:tc>
                  <a:txBody>
                    <a:bodyPr/>
                    <a:lstStyle/>
                    <a:p>
                      <a:r>
                        <a:rPr lang="en-US" b="1" dirty="0" smtClean="0"/>
                        <a:t>Alcohol</a:t>
                      </a:r>
                      <a:endParaRPr lang="en-US" b="1" dirty="0"/>
                    </a:p>
                  </a:txBody>
                  <a:tcPr/>
                </a:tc>
                <a:tc>
                  <a:txBody>
                    <a:bodyPr/>
                    <a:lstStyle/>
                    <a:p>
                      <a:r>
                        <a:rPr lang="en-US" dirty="0" smtClean="0"/>
                        <a:t>55</a:t>
                      </a:r>
                    </a:p>
                  </a:txBody>
                  <a:tcPr/>
                </a:tc>
                <a:tc>
                  <a:txBody>
                    <a:bodyPr/>
                    <a:lstStyle/>
                    <a:p>
                      <a:r>
                        <a:rPr lang="en-US" dirty="0" smtClean="0"/>
                        <a:t>896</a:t>
                      </a:r>
                    </a:p>
                  </a:txBody>
                  <a:tcPr/>
                </a:tc>
                <a:tc>
                  <a:txBody>
                    <a:bodyPr/>
                    <a:lstStyle/>
                    <a:p>
                      <a:r>
                        <a:rPr lang="en-US" dirty="0" smtClean="0"/>
                        <a:t>951</a:t>
                      </a:r>
                      <a:endParaRPr lang="en-US" dirty="0"/>
                    </a:p>
                  </a:txBody>
                  <a:tcPr/>
                </a:tc>
                <a:tc>
                  <a:txBody>
                    <a:bodyPr/>
                    <a:lstStyle/>
                    <a:p>
                      <a:r>
                        <a:rPr lang="en-US" dirty="0" smtClean="0"/>
                        <a:t>6 %</a:t>
                      </a:r>
                      <a:endParaRPr lang="en-US" dirty="0"/>
                    </a:p>
                  </a:txBody>
                  <a:tcPr/>
                </a:tc>
              </a:tr>
              <a:tr h="590058">
                <a:tc>
                  <a:txBody>
                    <a:bodyPr/>
                    <a:lstStyle/>
                    <a:p>
                      <a:r>
                        <a:rPr lang="en-US" b="1" dirty="0" smtClean="0"/>
                        <a:t>Tobacco</a:t>
                      </a:r>
                    </a:p>
                  </a:txBody>
                  <a:tcPr/>
                </a:tc>
                <a:tc>
                  <a:txBody>
                    <a:bodyPr/>
                    <a:lstStyle/>
                    <a:p>
                      <a:r>
                        <a:rPr lang="en-US" dirty="0" smtClean="0"/>
                        <a:t>51</a:t>
                      </a:r>
                      <a:endParaRPr lang="en-US" dirty="0"/>
                    </a:p>
                  </a:txBody>
                  <a:tcPr/>
                </a:tc>
                <a:tc>
                  <a:txBody>
                    <a:bodyPr/>
                    <a:lstStyle/>
                    <a:p>
                      <a:r>
                        <a:rPr lang="en-US" dirty="0" smtClean="0"/>
                        <a:t>900</a:t>
                      </a:r>
                      <a:endParaRPr lang="en-US" dirty="0"/>
                    </a:p>
                  </a:txBody>
                  <a:tcPr/>
                </a:tc>
                <a:tc>
                  <a:txBody>
                    <a:bodyPr/>
                    <a:lstStyle/>
                    <a:p>
                      <a:r>
                        <a:rPr lang="en-US" dirty="0" smtClean="0"/>
                        <a:t>951</a:t>
                      </a:r>
                      <a:endParaRPr lang="en-US" dirty="0"/>
                    </a:p>
                  </a:txBody>
                  <a:tcPr/>
                </a:tc>
                <a:tc>
                  <a:txBody>
                    <a:bodyPr/>
                    <a:lstStyle/>
                    <a:p>
                      <a:r>
                        <a:rPr lang="en-US" dirty="0" smtClean="0"/>
                        <a:t>5 %</a:t>
                      </a:r>
                      <a:endParaRPr lang="en-US" dirty="0"/>
                    </a:p>
                  </a:txBody>
                  <a:tcPr/>
                </a:tc>
              </a:tr>
              <a:tr h="590058">
                <a:tc>
                  <a:txBody>
                    <a:bodyPr/>
                    <a:lstStyle/>
                    <a:p>
                      <a:r>
                        <a:rPr lang="en-US" b="1" dirty="0" smtClean="0"/>
                        <a:t>Marijuana</a:t>
                      </a:r>
                      <a:endParaRPr lang="en-US" b="1" dirty="0"/>
                    </a:p>
                  </a:txBody>
                  <a:tcPr/>
                </a:tc>
                <a:tc>
                  <a:txBody>
                    <a:bodyPr/>
                    <a:lstStyle/>
                    <a:p>
                      <a:r>
                        <a:rPr lang="en-US" dirty="0" smtClean="0"/>
                        <a:t>37</a:t>
                      </a:r>
                      <a:endParaRPr lang="en-US" dirty="0"/>
                    </a:p>
                  </a:txBody>
                  <a:tcPr/>
                </a:tc>
                <a:tc>
                  <a:txBody>
                    <a:bodyPr/>
                    <a:lstStyle/>
                    <a:p>
                      <a:r>
                        <a:rPr lang="en-US" dirty="0" smtClean="0"/>
                        <a:t>914</a:t>
                      </a:r>
                      <a:endParaRPr lang="en-US" dirty="0"/>
                    </a:p>
                  </a:txBody>
                  <a:tcPr/>
                </a:tc>
                <a:tc>
                  <a:txBody>
                    <a:bodyPr/>
                    <a:lstStyle/>
                    <a:p>
                      <a:r>
                        <a:rPr lang="en-US" dirty="0" smtClean="0"/>
                        <a:t>951</a:t>
                      </a:r>
                      <a:endParaRPr lang="en-US" dirty="0"/>
                    </a:p>
                  </a:txBody>
                  <a:tcPr/>
                </a:tc>
                <a:tc>
                  <a:txBody>
                    <a:bodyPr/>
                    <a:lstStyle/>
                    <a:p>
                      <a:r>
                        <a:rPr lang="en-US" dirty="0" smtClean="0"/>
                        <a:t>4 %</a:t>
                      </a:r>
                      <a:endParaRPr lang="en-US" dirty="0"/>
                    </a:p>
                  </a:txBody>
                  <a:tcPr/>
                </a:tc>
              </a:tr>
              <a:tr h="753935">
                <a:tc>
                  <a:txBody>
                    <a:bodyPr/>
                    <a:lstStyle/>
                    <a:p>
                      <a:r>
                        <a:rPr lang="en-US" b="1" dirty="0" smtClean="0"/>
                        <a:t>Prescription</a:t>
                      </a:r>
                    </a:p>
                    <a:p>
                      <a:r>
                        <a:rPr lang="en-US" b="1" dirty="0" smtClean="0"/>
                        <a:t>Drugs</a:t>
                      </a:r>
                      <a:endParaRPr lang="en-US" b="1" dirty="0"/>
                    </a:p>
                  </a:txBody>
                  <a:tcPr/>
                </a:tc>
                <a:tc>
                  <a:txBody>
                    <a:bodyPr/>
                    <a:lstStyle/>
                    <a:p>
                      <a:r>
                        <a:rPr lang="en-US" dirty="0" smtClean="0"/>
                        <a:t>13</a:t>
                      </a:r>
                      <a:endParaRPr lang="en-US" dirty="0"/>
                    </a:p>
                  </a:txBody>
                  <a:tcPr/>
                </a:tc>
                <a:tc>
                  <a:txBody>
                    <a:bodyPr/>
                    <a:lstStyle/>
                    <a:p>
                      <a:r>
                        <a:rPr lang="en-US" dirty="0" smtClean="0"/>
                        <a:t>938</a:t>
                      </a:r>
                      <a:endParaRPr lang="en-US" dirty="0"/>
                    </a:p>
                  </a:txBody>
                  <a:tcPr/>
                </a:tc>
                <a:tc>
                  <a:txBody>
                    <a:bodyPr/>
                    <a:lstStyle/>
                    <a:p>
                      <a:r>
                        <a:rPr lang="en-US" dirty="0" smtClean="0"/>
                        <a:t>951</a:t>
                      </a:r>
                      <a:endParaRPr lang="en-US" dirty="0"/>
                    </a:p>
                  </a:txBody>
                  <a:tcPr/>
                </a:tc>
                <a:tc>
                  <a:txBody>
                    <a:bodyPr/>
                    <a:lstStyle/>
                    <a:p>
                      <a:r>
                        <a:rPr lang="en-US" dirty="0" smtClean="0"/>
                        <a:t>1 %</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dirty="0"/>
              <a:t>Data based upon a survey of 951 6</a:t>
            </a:r>
            <a:r>
              <a:rPr lang="en-US" baseline="30000" dirty="0"/>
              <a:t>th</a:t>
            </a:r>
            <a:r>
              <a:rPr lang="en-US" dirty="0"/>
              <a:t>, 8</a:t>
            </a:r>
            <a:r>
              <a:rPr lang="en-US" baseline="30000" dirty="0"/>
              <a:t>th</a:t>
            </a:r>
            <a:r>
              <a:rPr lang="en-US" dirty="0"/>
              <a:t> and 10</a:t>
            </a:r>
            <a:r>
              <a:rPr lang="en-US" baseline="30000" dirty="0"/>
              <a:t>th</a:t>
            </a:r>
            <a:r>
              <a:rPr lang="en-US" dirty="0"/>
              <a:t> graders @ Washington City Schools and Miami Trace Schools</a:t>
            </a:r>
          </a:p>
          <a:p>
            <a:endParaRPr lang="en-US" dirty="0"/>
          </a:p>
        </p:txBody>
      </p:sp>
    </p:spTree>
    <p:extLst>
      <p:ext uri="{BB962C8B-B14F-4D97-AF65-F5344CB8AC3E}">
        <p14:creationId xmlns:p14="http://schemas.microsoft.com/office/powerpoint/2010/main" val="122024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Perceived risk</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4015300770"/>
              </p:ext>
            </p:extLst>
          </p:nvPr>
        </p:nvGraphicFramePr>
        <p:xfrm>
          <a:off x="620485" y="2262728"/>
          <a:ext cx="5334000" cy="4024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5"/>
          <p:cNvGraphicFramePr>
            <a:graphicFrameLocks noGrp="1"/>
          </p:cNvGraphicFramePr>
          <p:nvPr>
            <p:ph sz="half" idx="2"/>
            <p:extLst>
              <p:ext uri="{D42A27DB-BD31-4B8C-83A1-F6EECF244321}">
                <p14:modId xmlns:p14="http://schemas.microsoft.com/office/powerpoint/2010/main" val="3573133707"/>
              </p:ext>
            </p:extLst>
          </p:nvPr>
        </p:nvGraphicFramePr>
        <p:xfrm>
          <a:off x="6172200" y="2193925"/>
          <a:ext cx="5334000" cy="402431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dirty="0"/>
              <a:t>Data based upon a survey of 951 6</a:t>
            </a:r>
            <a:r>
              <a:rPr lang="en-US" baseline="30000" dirty="0"/>
              <a:t>th</a:t>
            </a:r>
            <a:r>
              <a:rPr lang="en-US" dirty="0"/>
              <a:t>, 8</a:t>
            </a:r>
            <a:r>
              <a:rPr lang="en-US" baseline="30000" dirty="0"/>
              <a:t>th</a:t>
            </a:r>
            <a:r>
              <a:rPr lang="en-US" dirty="0"/>
              <a:t> and 10</a:t>
            </a:r>
            <a:r>
              <a:rPr lang="en-US" baseline="30000" dirty="0"/>
              <a:t>th</a:t>
            </a:r>
            <a:r>
              <a:rPr lang="en-US" dirty="0"/>
              <a:t> graders @ Washington City Schools and Miami Trace Schools</a:t>
            </a:r>
          </a:p>
          <a:p>
            <a:endParaRPr lang="en-US" dirty="0"/>
          </a:p>
        </p:txBody>
      </p:sp>
    </p:spTree>
    <p:extLst>
      <p:ext uri="{BB962C8B-B14F-4D97-AF65-F5344CB8AC3E}">
        <p14:creationId xmlns:p14="http://schemas.microsoft.com/office/powerpoint/2010/main" val="118575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327B88-09D0-470A-ABD6-1E03323FA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0</TotalTime>
  <Words>1804</Words>
  <Application>Microsoft Office PowerPoint</Application>
  <PresentationFormat>Widescreen</PresentationFormat>
  <Paragraphs>235</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Times New Roman</vt:lpstr>
      <vt:lpstr>Vapor Trail</vt:lpstr>
      <vt:lpstr>Faith in Recovery Coalition</vt:lpstr>
      <vt:lpstr>Icebreaker </vt:lpstr>
      <vt:lpstr>Agenda:</vt:lpstr>
      <vt:lpstr>Background</vt:lpstr>
      <vt:lpstr>Drug Free Communities </vt:lpstr>
      <vt:lpstr>Needs Assessment Overview</vt:lpstr>
      <vt:lpstr>Core measures survey</vt:lpstr>
      <vt:lpstr>PERCENTAGE OF STUDENTS – PAST 30 DAY USE</vt:lpstr>
      <vt:lpstr>Perceived risk</vt:lpstr>
      <vt:lpstr>Parental disapproval</vt:lpstr>
      <vt:lpstr>Peer pressure</vt:lpstr>
      <vt:lpstr>Juvenile probation-2015</vt:lpstr>
      <vt:lpstr>Organizational level</vt:lpstr>
      <vt:lpstr>Education – community level</vt:lpstr>
      <vt:lpstr>Contributing Interpersonal Factors</vt:lpstr>
      <vt:lpstr>Community Assessment</vt:lpstr>
      <vt:lpstr>Community Assessment</vt:lpstr>
      <vt:lpstr>Community Assessment</vt:lpstr>
      <vt:lpstr>Community Assessment</vt:lpstr>
      <vt:lpstr>Strategies for community level change</vt:lpstr>
      <vt:lpstr>Strategies for community level change</vt:lpstr>
      <vt:lpstr>Strategies for community level change</vt:lpstr>
      <vt:lpstr>Risk &amp; protective factors</vt:lpstr>
      <vt:lpstr>Some Important Background</vt:lpstr>
      <vt:lpstr>Tie back into the data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2016-09-15T13:10:23Z</dcterms:created>
  <dcterms:modified xsi:type="dcterms:W3CDTF">2017-05-25T20:54:51Z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TC034605759991</vt:lpwstr>
  </property>
</Properties>
</file>