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1" autoAdjust="0"/>
    <p:restoredTop sz="96433" autoAdjust="0"/>
  </p:normalViewPr>
  <p:slideViewPr>
    <p:cSldViewPr snapToGrid="0">
      <p:cViewPr varScale="1">
        <p:scale>
          <a:sx n="103" d="100"/>
          <a:sy n="103" d="100"/>
        </p:scale>
        <p:origin x="138" y="3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9748480"/>
        <c:axId val="219748872"/>
      </c:barChart>
      <c:catAx>
        <c:axId val="219748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9748872"/>
        <c:crosses val="autoZero"/>
        <c:auto val="1"/>
        <c:lblAlgn val="ctr"/>
        <c:lblOffset val="100"/>
        <c:noMultiLvlLbl val="0"/>
      </c:catAx>
      <c:valAx>
        <c:axId val="2197488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974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Peer Approval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Not Wrong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Alcohol</c:v>
                </c:pt>
                <c:pt idx="1">
                  <c:v>Tobacco</c:v>
                </c:pt>
                <c:pt idx="2">
                  <c:v>Marijuana</c:v>
                </c:pt>
                <c:pt idx="3">
                  <c:v>Prescription Drugs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9</c:v>
                </c:pt>
                <c:pt idx="2">
                  <c:v>6</c:v>
                </c:pt>
                <c:pt idx="3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Little Bit/Wrong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Alcohol</c:v>
                </c:pt>
                <c:pt idx="1">
                  <c:v>Tobacco</c:v>
                </c:pt>
                <c:pt idx="2">
                  <c:v>Marijuana</c:v>
                </c:pt>
                <c:pt idx="3">
                  <c:v>Prescription Drugs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13</c:v>
                </c:pt>
                <c:pt idx="1">
                  <c:v>9</c:v>
                </c:pt>
                <c:pt idx="2">
                  <c:v>11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Very Wrong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Alcohol</c:v>
                </c:pt>
                <c:pt idx="1">
                  <c:v>Tobacco</c:v>
                </c:pt>
                <c:pt idx="2">
                  <c:v>Marijuana</c:v>
                </c:pt>
                <c:pt idx="3">
                  <c:v>Prescription Drugs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</c:v>
                </c:pt>
                <c:pt idx="1">
                  <c:v>4</c:v>
                </c:pt>
                <c:pt idx="2">
                  <c:v>5</c:v>
                </c:pt>
                <c:pt idx="3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3993208"/>
        <c:axId val="223993600"/>
      </c:barChart>
      <c:catAx>
        <c:axId val="223993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3993600"/>
        <c:crosses val="autoZero"/>
        <c:auto val="1"/>
        <c:lblAlgn val="ctr"/>
        <c:lblOffset val="100"/>
        <c:noMultiLvlLbl val="0"/>
      </c:catAx>
      <c:valAx>
        <c:axId val="2239936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3993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Parental Approval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Not Wrong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Alcohol</c:v>
                </c:pt>
                <c:pt idx="1">
                  <c:v>Tobacco</c:v>
                </c:pt>
                <c:pt idx="2">
                  <c:v>Marijuana</c:v>
                </c:pt>
                <c:pt idx="3">
                  <c:v>Prescription Drugs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Little Bit/Wrong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Alcohol</c:v>
                </c:pt>
                <c:pt idx="1">
                  <c:v>Tobacco</c:v>
                </c:pt>
                <c:pt idx="2">
                  <c:v>Marijuana</c:v>
                </c:pt>
                <c:pt idx="3">
                  <c:v>Prescription Drugs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Very Wrong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Alcohol</c:v>
                </c:pt>
                <c:pt idx="1">
                  <c:v>Tobacco</c:v>
                </c:pt>
                <c:pt idx="2">
                  <c:v>Marijuana</c:v>
                </c:pt>
                <c:pt idx="3">
                  <c:v>Prescription Drugs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13</c:v>
                </c:pt>
                <c:pt idx="1">
                  <c:v>12</c:v>
                </c:pt>
                <c:pt idx="2">
                  <c:v>14</c:v>
                </c:pt>
                <c:pt idx="3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966312"/>
        <c:axId val="220966704"/>
      </c:barChart>
      <c:catAx>
        <c:axId val="220966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966704"/>
        <c:crosses val="autoZero"/>
        <c:auto val="1"/>
        <c:lblAlgn val="ctr"/>
        <c:lblOffset val="100"/>
        <c:noMultiLvlLbl val="0"/>
      </c:catAx>
      <c:valAx>
        <c:axId val="220966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966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8A1E12-CCEC-46D5-81BF-07DFA07B8F75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7A77D2-8A46-40B8-B879-6977970E2F0E}">
      <dgm:prSet phldrT="[Text]"/>
      <dgm:spPr/>
      <dgm:t>
        <a:bodyPr/>
        <a:lstStyle/>
        <a:p>
          <a:r>
            <a:rPr lang="en-US" dirty="0" smtClean="0"/>
            <a:t>Peer Use - 37 </a:t>
          </a:r>
          <a:endParaRPr lang="en-US" dirty="0"/>
        </a:p>
      </dgm:t>
    </dgm:pt>
    <dgm:pt modelId="{18F5A305-2B88-41E9-B9EC-0FD1D54BB19B}" type="parTrans" cxnId="{AC591446-75E6-4689-89D5-F285183B01B0}">
      <dgm:prSet/>
      <dgm:spPr/>
      <dgm:t>
        <a:bodyPr/>
        <a:lstStyle/>
        <a:p>
          <a:endParaRPr lang="en-US"/>
        </a:p>
      </dgm:t>
    </dgm:pt>
    <dgm:pt modelId="{643CC450-10D8-4288-B181-12F551A64E73}" type="sibTrans" cxnId="{AC591446-75E6-4689-89D5-F285183B01B0}">
      <dgm:prSet/>
      <dgm:spPr/>
      <dgm:t>
        <a:bodyPr/>
        <a:lstStyle/>
        <a:p>
          <a:endParaRPr lang="en-US"/>
        </a:p>
      </dgm:t>
    </dgm:pt>
    <dgm:pt modelId="{6E937E72-938F-4869-AFB1-85735934FCD5}">
      <dgm:prSet phldrT="[Text]"/>
      <dgm:spPr/>
      <dgm:t>
        <a:bodyPr/>
        <a:lstStyle/>
        <a:p>
          <a:r>
            <a:rPr lang="en-US" dirty="0" smtClean="0"/>
            <a:t>Cultural Acceptance - 30</a:t>
          </a:r>
          <a:endParaRPr lang="en-US" dirty="0"/>
        </a:p>
      </dgm:t>
    </dgm:pt>
    <dgm:pt modelId="{410F6F56-3A42-40EA-BFFC-1A5488709C47}" type="parTrans" cxnId="{A1A2FEEC-78F7-4ACA-8C6E-BDF07D686846}">
      <dgm:prSet/>
      <dgm:spPr/>
      <dgm:t>
        <a:bodyPr/>
        <a:lstStyle/>
        <a:p>
          <a:endParaRPr lang="en-US"/>
        </a:p>
      </dgm:t>
    </dgm:pt>
    <dgm:pt modelId="{90A9C07A-CD97-44B5-B384-AEB6903C77C6}" type="sibTrans" cxnId="{A1A2FEEC-78F7-4ACA-8C6E-BDF07D686846}">
      <dgm:prSet/>
      <dgm:spPr/>
      <dgm:t>
        <a:bodyPr/>
        <a:lstStyle/>
        <a:p>
          <a:endParaRPr lang="en-US"/>
        </a:p>
      </dgm:t>
    </dgm:pt>
    <dgm:pt modelId="{129255AA-34E4-466B-B856-5A1057F21675}">
      <dgm:prSet phldrT="[Text]"/>
      <dgm:spPr/>
      <dgm:t>
        <a:bodyPr/>
        <a:lstStyle/>
        <a:p>
          <a:r>
            <a:rPr lang="en-US" dirty="0" smtClean="0"/>
            <a:t>Accessibility - 30</a:t>
          </a:r>
        </a:p>
      </dgm:t>
    </dgm:pt>
    <dgm:pt modelId="{CD5DD217-DCD1-4058-8E38-ABCB84972ED1}" type="parTrans" cxnId="{985A88E5-73E9-4533-B4E4-2D8B1893651B}">
      <dgm:prSet/>
      <dgm:spPr/>
      <dgm:t>
        <a:bodyPr/>
        <a:lstStyle/>
        <a:p>
          <a:endParaRPr lang="en-US"/>
        </a:p>
      </dgm:t>
    </dgm:pt>
    <dgm:pt modelId="{7FAE5D84-8356-4A35-AC41-CB8E94B3BDB8}" type="sibTrans" cxnId="{985A88E5-73E9-4533-B4E4-2D8B1893651B}">
      <dgm:prSet/>
      <dgm:spPr/>
      <dgm:t>
        <a:bodyPr/>
        <a:lstStyle/>
        <a:p>
          <a:endParaRPr lang="en-US"/>
        </a:p>
      </dgm:t>
    </dgm:pt>
    <dgm:pt modelId="{26D41CCC-456F-4682-9897-8408AC138F7F}">
      <dgm:prSet/>
      <dgm:spPr/>
      <dgm:t>
        <a:bodyPr/>
        <a:lstStyle/>
        <a:p>
          <a:r>
            <a:rPr lang="en-US" dirty="0" smtClean="0"/>
            <a:t>Family Use - 11</a:t>
          </a:r>
          <a:endParaRPr lang="en-US" dirty="0"/>
        </a:p>
      </dgm:t>
    </dgm:pt>
    <dgm:pt modelId="{DB80E65B-435E-4BCA-B4E5-84E0FFEBD2C6}" type="parTrans" cxnId="{C0F4C0E8-2CDF-45F0-8F64-5AC757D8DD0E}">
      <dgm:prSet/>
      <dgm:spPr/>
    </dgm:pt>
    <dgm:pt modelId="{B64633BD-580E-4443-881D-0CF134BD077B}" type="sibTrans" cxnId="{C0F4C0E8-2CDF-45F0-8F64-5AC757D8DD0E}">
      <dgm:prSet/>
      <dgm:spPr/>
    </dgm:pt>
    <dgm:pt modelId="{1EC44CC9-EC4D-471B-AD5E-5B7A7A9A3FB2}" type="pres">
      <dgm:prSet presAssocID="{9B8A1E12-CCEC-46D5-81BF-07DFA07B8F75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989B5F-1D5B-437F-BD3F-D4BF91755A77}" type="pres">
      <dgm:prSet presAssocID="{AD7A77D2-8A46-40B8-B879-6977970E2F0E}" presName="composite" presStyleCnt="0"/>
      <dgm:spPr/>
    </dgm:pt>
    <dgm:pt modelId="{B811EAF6-EFD8-4284-A25C-1F185DCA3D42}" type="pres">
      <dgm:prSet presAssocID="{AD7A77D2-8A46-40B8-B879-6977970E2F0E}" presName="imgShp" presStyleLbl="fgImgPlace1" presStyleIdx="0" presStyleCnt="4"/>
      <dgm:spPr/>
    </dgm:pt>
    <dgm:pt modelId="{B36E7F62-0E8E-4437-A3C9-FD33034E5B2D}" type="pres">
      <dgm:prSet presAssocID="{AD7A77D2-8A46-40B8-B879-6977970E2F0E}" presName="txShp" presStyleLbl="node1" presStyleIdx="0" presStyleCnt="4" custLinFactNeighborX="-1218" custLinFactNeighborY="52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DABB39-3678-4AB2-85E8-24A94B127DAA}" type="pres">
      <dgm:prSet presAssocID="{643CC450-10D8-4288-B181-12F551A64E73}" presName="spacing" presStyleCnt="0"/>
      <dgm:spPr/>
    </dgm:pt>
    <dgm:pt modelId="{0FD2709D-CD5F-41DC-A372-5FA47AC725E8}" type="pres">
      <dgm:prSet presAssocID="{6E937E72-938F-4869-AFB1-85735934FCD5}" presName="composite" presStyleCnt="0"/>
      <dgm:spPr/>
    </dgm:pt>
    <dgm:pt modelId="{16B940FA-86D4-428F-9EE9-1E0020287AE7}" type="pres">
      <dgm:prSet presAssocID="{6E937E72-938F-4869-AFB1-85735934FCD5}" presName="imgShp" presStyleLbl="fgImgPlace1" presStyleIdx="1" presStyleCnt="4"/>
      <dgm:spPr/>
    </dgm:pt>
    <dgm:pt modelId="{57530E62-A271-4EEE-9CA7-35C8A7DCBB9F}" type="pres">
      <dgm:prSet presAssocID="{6E937E72-938F-4869-AFB1-85735934FCD5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E87674-422B-4CA8-AB20-138AA095C90C}" type="pres">
      <dgm:prSet presAssocID="{90A9C07A-CD97-44B5-B384-AEB6903C77C6}" presName="spacing" presStyleCnt="0"/>
      <dgm:spPr/>
    </dgm:pt>
    <dgm:pt modelId="{8A8191E7-ACB9-48A6-B145-04DBADB6ABD3}" type="pres">
      <dgm:prSet presAssocID="{129255AA-34E4-466B-B856-5A1057F21675}" presName="composite" presStyleCnt="0"/>
      <dgm:spPr/>
    </dgm:pt>
    <dgm:pt modelId="{3F1F197D-5E77-4424-BD80-171A09E13BC1}" type="pres">
      <dgm:prSet presAssocID="{129255AA-34E4-466B-B856-5A1057F21675}" presName="imgShp" presStyleLbl="fgImgPlace1" presStyleIdx="2" presStyleCnt="4"/>
      <dgm:spPr/>
    </dgm:pt>
    <dgm:pt modelId="{D0A9DC55-3E08-4CEB-BD76-815A9E581C7E}" type="pres">
      <dgm:prSet presAssocID="{129255AA-34E4-466B-B856-5A1057F21675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1A69B7-59B0-4056-950A-2F8E45A650C9}" type="pres">
      <dgm:prSet presAssocID="{7FAE5D84-8356-4A35-AC41-CB8E94B3BDB8}" presName="spacing" presStyleCnt="0"/>
      <dgm:spPr/>
    </dgm:pt>
    <dgm:pt modelId="{470636A4-B3D0-4D65-ABB0-931C34014D89}" type="pres">
      <dgm:prSet presAssocID="{26D41CCC-456F-4682-9897-8408AC138F7F}" presName="composite" presStyleCnt="0"/>
      <dgm:spPr/>
    </dgm:pt>
    <dgm:pt modelId="{94228B3E-7F4F-4CEE-84C9-8D6FCFE1EB00}" type="pres">
      <dgm:prSet presAssocID="{26D41CCC-456F-4682-9897-8408AC138F7F}" presName="imgShp" presStyleLbl="fgImgPlace1" presStyleIdx="3" presStyleCnt="4"/>
      <dgm:spPr/>
    </dgm:pt>
    <dgm:pt modelId="{D1FBB278-34D8-42AC-95D4-78F7514BE194}" type="pres">
      <dgm:prSet presAssocID="{26D41CCC-456F-4682-9897-8408AC138F7F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6A383D-9C5A-4CFB-B79C-6804364D81C2}" type="presOf" srcId="{129255AA-34E4-466B-B856-5A1057F21675}" destId="{D0A9DC55-3E08-4CEB-BD76-815A9E581C7E}" srcOrd="0" destOrd="0" presId="urn:microsoft.com/office/officeart/2005/8/layout/vList3"/>
    <dgm:cxn modelId="{985A88E5-73E9-4533-B4E4-2D8B1893651B}" srcId="{9B8A1E12-CCEC-46D5-81BF-07DFA07B8F75}" destId="{129255AA-34E4-466B-B856-5A1057F21675}" srcOrd="2" destOrd="0" parTransId="{CD5DD217-DCD1-4058-8E38-ABCB84972ED1}" sibTransId="{7FAE5D84-8356-4A35-AC41-CB8E94B3BDB8}"/>
    <dgm:cxn modelId="{9ABD25D4-14DA-48BA-A25C-BD3517F0B440}" type="presOf" srcId="{26D41CCC-456F-4682-9897-8408AC138F7F}" destId="{D1FBB278-34D8-42AC-95D4-78F7514BE194}" srcOrd="0" destOrd="0" presId="urn:microsoft.com/office/officeart/2005/8/layout/vList3"/>
    <dgm:cxn modelId="{23192EA0-FD70-4F57-A3BC-6E3B3BAB5C06}" type="presOf" srcId="{6E937E72-938F-4869-AFB1-85735934FCD5}" destId="{57530E62-A271-4EEE-9CA7-35C8A7DCBB9F}" srcOrd="0" destOrd="0" presId="urn:microsoft.com/office/officeart/2005/8/layout/vList3"/>
    <dgm:cxn modelId="{C0F4C0E8-2CDF-45F0-8F64-5AC757D8DD0E}" srcId="{9B8A1E12-CCEC-46D5-81BF-07DFA07B8F75}" destId="{26D41CCC-456F-4682-9897-8408AC138F7F}" srcOrd="3" destOrd="0" parTransId="{DB80E65B-435E-4BCA-B4E5-84E0FFEBD2C6}" sibTransId="{B64633BD-580E-4443-881D-0CF134BD077B}"/>
    <dgm:cxn modelId="{94B159A2-6AF0-4970-8C08-5329A2871506}" type="presOf" srcId="{AD7A77D2-8A46-40B8-B879-6977970E2F0E}" destId="{B36E7F62-0E8E-4437-A3C9-FD33034E5B2D}" srcOrd="0" destOrd="0" presId="urn:microsoft.com/office/officeart/2005/8/layout/vList3"/>
    <dgm:cxn modelId="{52663AB2-1628-4CCB-9B3A-4B1A33CFD05B}" type="presOf" srcId="{9B8A1E12-CCEC-46D5-81BF-07DFA07B8F75}" destId="{1EC44CC9-EC4D-471B-AD5E-5B7A7A9A3FB2}" srcOrd="0" destOrd="0" presId="urn:microsoft.com/office/officeart/2005/8/layout/vList3"/>
    <dgm:cxn modelId="{A1A2FEEC-78F7-4ACA-8C6E-BDF07D686846}" srcId="{9B8A1E12-CCEC-46D5-81BF-07DFA07B8F75}" destId="{6E937E72-938F-4869-AFB1-85735934FCD5}" srcOrd="1" destOrd="0" parTransId="{410F6F56-3A42-40EA-BFFC-1A5488709C47}" sibTransId="{90A9C07A-CD97-44B5-B384-AEB6903C77C6}"/>
    <dgm:cxn modelId="{AC591446-75E6-4689-89D5-F285183B01B0}" srcId="{9B8A1E12-CCEC-46D5-81BF-07DFA07B8F75}" destId="{AD7A77D2-8A46-40B8-B879-6977970E2F0E}" srcOrd="0" destOrd="0" parTransId="{18F5A305-2B88-41E9-B9EC-0FD1D54BB19B}" sibTransId="{643CC450-10D8-4288-B181-12F551A64E73}"/>
    <dgm:cxn modelId="{CB712829-42DD-4643-A9C9-910A1FDB5245}" type="presParOf" srcId="{1EC44CC9-EC4D-471B-AD5E-5B7A7A9A3FB2}" destId="{CA989B5F-1D5B-437F-BD3F-D4BF91755A77}" srcOrd="0" destOrd="0" presId="urn:microsoft.com/office/officeart/2005/8/layout/vList3"/>
    <dgm:cxn modelId="{5E7611A6-AB92-42E8-857B-E9E16B2D33A5}" type="presParOf" srcId="{CA989B5F-1D5B-437F-BD3F-D4BF91755A77}" destId="{B811EAF6-EFD8-4284-A25C-1F185DCA3D42}" srcOrd="0" destOrd="0" presId="urn:microsoft.com/office/officeart/2005/8/layout/vList3"/>
    <dgm:cxn modelId="{1FDA9156-3335-45AC-813B-AD88BF8FD130}" type="presParOf" srcId="{CA989B5F-1D5B-437F-BD3F-D4BF91755A77}" destId="{B36E7F62-0E8E-4437-A3C9-FD33034E5B2D}" srcOrd="1" destOrd="0" presId="urn:microsoft.com/office/officeart/2005/8/layout/vList3"/>
    <dgm:cxn modelId="{55243E01-ED36-4BFD-B929-FEB0FB96006C}" type="presParOf" srcId="{1EC44CC9-EC4D-471B-AD5E-5B7A7A9A3FB2}" destId="{76DABB39-3678-4AB2-85E8-24A94B127DAA}" srcOrd="1" destOrd="0" presId="urn:microsoft.com/office/officeart/2005/8/layout/vList3"/>
    <dgm:cxn modelId="{C74A508E-EE6D-4B68-94AB-3212B48A3CB6}" type="presParOf" srcId="{1EC44CC9-EC4D-471B-AD5E-5B7A7A9A3FB2}" destId="{0FD2709D-CD5F-41DC-A372-5FA47AC725E8}" srcOrd="2" destOrd="0" presId="urn:microsoft.com/office/officeart/2005/8/layout/vList3"/>
    <dgm:cxn modelId="{CED73F08-3858-4512-BB80-80D8C02D8699}" type="presParOf" srcId="{0FD2709D-CD5F-41DC-A372-5FA47AC725E8}" destId="{16B940FA-86D4-428F-9EE9-1E0020287AE7}" srcOrd="0" destOrd="0" presId="urn:microsoft.com/office/officeart/2005/8/layout/vList3"/>
    <dgm:cxn modelId="{E61287F7-DF42-485E-A563-2D11C83A7A57}" type="presParOf" srcId="{0FD2709D-CD5F-41DC-A372-5FA47AC725E8}" destId="{57530E62-A271-4EEE-9CA7-35C8A7DCBB9F}" srcOrd="1" destOrd="0" presId="urn:microsoft.com/office/officeart/2005/8/layout/vList3"/>
    <dgm:cxn modelId="{D886BD6E-3F96-485A-ACE0-92BBAF670D48}" type="presParOf" srcId="{1EC44CC9-EC4D-471B-AD5E-5B7A7A9A3FB2}" destId="{4AE87674-422B-4CA8-AB20-138AA095C90C}" srcOrd="3" destOrd="0" presId="urn:microsoft.com/office/officeart/2005/8/layout/vList3"/>
    <dgm:cxn modelId="{246AEB8F-244A-42A3-99BA-4635CAF6025E}" type="presParOf" srcId="{1EC44CC9-EC4D-471B-AD5E-5B7A7A9A3FB2}" destId="{8A8191E7-ACB9-48A6-B145-04DBADB6ABD3}" srcOrd="4" destOrd="0" presId="urn:microsoft.com/office/officeart/2005/8/layout/vList3"/>
    <dgm:cxn modelId="{CDAAD54D-D0F5-49C5-8CBC-42793C654830}" type="presParOf" srcId="{8A8191E7-ACB9-48A6-B145-04DBADB6ABD3}" destId="{3F1F197D-5E77-4424-BD80-171A09E13BC1}" srcOrd="0" destOrd="0" presId="urn:microsoft.com/office/officeart/2005/8/layout/vList3"/>
    <dgm:cxn modelId="{BD30594A-983E-4F20-A181-0A249020C51B}" type="presParOf" srcId="{8A8191E7-ACB9-48A6-B145-04DBADB6ABD3}" destId="{D0A9DC55-3E08-4CEB-BD76-815A9E581C7E}" srcOrd="1" destOrd="0" presId="urn:microsoft.com/office/officeart/2005/8/layout/vList3"/>
    <dgm:cxn modelId="{36DC7D69-2D1D-4BF8-99DA-8C510B9B9F10}" type="presParOf" srcId="{1EC44CC9-EC4D-471B-AD5E-5B7A7A9A3FB2}" destId="{CF1A69B7-59B0-4056-950A-2F8E45A650C9}" srcOrd="5" destOrd="0" presId="urn:microsoft.com/office/officeart/2005/8/layout/vList3"/>
    <dgm:cxn modelId="{783B68B8-3DFC-4278-B687-0187B93136C9}" type="presParOf" srcId="{1EC44CC9-EC4D-471B-AD5E-5B7A7A9A3FB2}" destId="{470636A4-B3D0-4D65-ABB0-931C34014D89}" srcOrd="6" destOrd="0" presId="urn:microsoft.com/office/officeart/2005/8/layout/vList3"/>
    <dgm:cxn modelId="{B1A86BF6-FD6C-450C-852E-22F6745AF09D}" type="presParOf" srcId="{470636A4-B3D0-4D65-ABB0-931C34014D89}" destId="{94228B3E-7F4F-4CEE-84C9-8D6FCFE1EB00}" srcOrd="0" destOrd="0" presId="urn:microsoft.com/office/officeart/2005/8/layout/vList3"/>
    <dgm:cxn modelId="{4EC7C867-84FE-4EE6-AC0C-A7EA1A07D331}" type="presParOf" srcId="{470636A4-B3D0-4D65-ABB0-931C34014D89}" destId="{D1FBB278-34D8-42AC-95D4-78F7514BE19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6E7F62-0E8E-4437-A3C9-FD33034E5B2D}">
      <dsp:nvSpPr>
        <dsp:cNvPr id="0" name=""/>
        <dsp:cNvSpPr/>
      </dsp:nvSpPr>
      <dsp:spPr>
        <a:xfrm rot="10800000">
          <a:off x="1881280" y="48608"/>
          <a:ext cx="6891944" cy="91713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4430" tIns="171450" rIns="32004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Peer Use - 37 </a:t>
          </a:r>
          <a:endParaRPr lang="en-US" sz="4500" kern="1200" dirty="0"/>
        </a:p>
      </dsp:txBody>
      <dsp:txXfrm rot="10800000">
        <a:off x="2110563" y="48608"/>
        <a:ext cx="6662661" cy="917132"/>
      </dsp:txXfrm>
    </dsp:sp>
    <dsp:sp modelId="{B811EAF6-EFD8-4284-A25C-1F185DCA3D42}">
      <dsp:nvSpPr>
        <dsp:cNvPr id="0" name=""/>
        <dsp:cNvSpPr/>
      </dsp:nvSpPr>
      <dsp:spPr>
        <a:xfrm>
          <a:off x="1506657" y="596"/>
          <a:ext cx="917132" cy="917132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tint val="50000"/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7530E62-A271-4EEE-9CA7-35C8A7DCBB9F}">
      <dsp:nvSpPr>
        <dsp:cNvPr id="0" name=""/>
        <dsp:cNvSpPr/>
      </dsp:nvSpPr>
      <dsp:spPr>
        <a:xfrm rot="10800000">
          <a:off x="1965224" y="1191500"/>
          <a:ext cx="6891944" cy="91713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4430" tIns="171450" rIns="32004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Cultural Acceptance - 30</a:t>
          </a:r>
          <a:endParaRPr lang="en-US" sz="4500" kern="1200" dirty="0"/>
        </a:p>
      </dsp:txBody>
      <dsp:txXfrm rot="10800000">
        <a:off x="2194507" y="1191500"/>
        <a:ext cx="6662661" cy="917132"/>
      </dsp:txXfrm>
    </dsp:sp>
    <dsp:sp modelId="{16B940FA-86D4-428F-9EE9-1E0020287AE7}">
      <dsp:nvSpPr>
        <dsp:cNvPr id="0" name=""/>
        <dsp:cNvSpPr/>
      </dsp:nvSpPr>
      <dsp:spPr>
        <a:xfrm>
          <a:off x="1506657" y="1191500"/>
          <a:ext cx="917132" cy="917132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tint val="50000"/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D0A9DC55-3E08-4CEB-BD76-815A9E581C7E}">
      <dsp:nvSpPr>
        <dsp:cNvPr id="0" name=""/>
        <dsp:cNvSpPr/>
      </dsp:nvSpPr>
      <dsp:spPr>
        <a:xfrm rot="10800000">
          <a:off x="1965224" y="2382403"/>
          <a:ext cx="6891944" cy="91713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4430" tIns="171450" rIns="32004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Accessibility - 30</a:t>
          </a:r>
        </a:p>
      </dsp:txBody>
      <dsp:txXfrm rot="10800000">
        <a:off x="2194507" y="2382403"/>
        <a:ext cx="6662661" cy="917132"/>
      </dsp:txXfrm>
    </dsp:sp>
    <dsp:sp modelId="{3F1F197D-5E77-4424-BD80-171A09E13BC1}">
      <dsp:nvSpPr>
        <dsp:cNvPr id="0" name=""/>
        <dsp:cNvSpPr/>
      </dsp:nvSpPr>
      <dsp:spPr>
        <a:xfrm>
          <a:off x="1506657" y="2382403"/>
          <a:ext cx="917132" cy="917132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tint val="50000"/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D1FBB278-34D8-42AC-95D4-78F7514BE194}">
      <dsp:nvSpPr>
        <dsp:cNvPr id="0" name=""/>
        <dsp:cNvSpPr/>
      </dsp:nvSpPr>
      <dsp:spPr>
        <a:xfrm rot="10800000">
          <a:off x="1965224" y="3573307"/>
          <a:ext cx="6891944" cy="91713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4430" tIns="171450" rIns="32004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Family Use - 11</a:t>
          </a:r>
          <a:endParaRPr lang="en-US" sz="4500" kern="1200" dirty="0"/>
        </a:p>
      </dsp:txBody>
      <dsp:txXfrm rot="10800000">
        <a:off x="2194507" y="3573307"/>
        <a:ext cx="6662661" cy="917132"/>
      </dsp:txXfrm>
    </dsp:sp>
    <dsp:sp modelId="{94228B3E-7F4F-4CEE-84C9-8D6FCFE1EB00}">
      <dsp:nvSpPr>
        <dsp:cNvPr id="0" name=""/>
        <dsp:cNvSpPr/>
      </dsp:nvSpPr>
      <dsp:spPr>
        <a:xfrm>
          <a:off x="1506657" y="3573307"/>
          <a:ext cx="917132" cy="917132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tint val="50000"/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0.09504</cdr:x>
      <cdr:y>0.04087</cdr:y>
    </cdr:from>
    <cdr:to>
      <cdr:x>0.96406</cdr:x>
      <cdr:y>0.90309</cdr:y>
    </cdr:to>
    <cdr:pic>
      <cdr:nvPicPr>
        <cdr:cNvPr id="2" name="Picture 1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485192" y="139959"/>
          <a:ext cx="4436706" cy="2952426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F4E2E-1CC1-4EE0-9507-5E470F8BCBA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741EF-6498-46E2-9816-0D96BAE95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79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Juvenile probation survey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Survey of kids on juvenile probation in Fayette county, </a:t>
            </a:r>
            <a:r>
              <a:rPr lang="en-US" dirty="0" err="1" smtClean="0"/>
              <a:t>ohio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78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you committed the offense you were arrested for were you under the influence of drugs and/or alcohol?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5710727" y="2883694"/>
            <a:ext cx="5105400" cy="3424107"/>
          </a:xfrm>
        </p:spPr>
        <p:txBody>
          <a:bodyPr/>
          <a:lstStyle/>
          <a:p>
            <a:r>
              <a:rPr lang="en-US" dirty="0" smtClean="0"/>
              <a:t>32% WERE UNDER THE INFLUENCE</a:t>
            </a:r>
          </a:p>
          <a:p>
            <a:pPr lvl="1"/>
            <a:r>
              <a:rPr lang="en-US" dirty="0" smtClean="0"/>
              <a:t>6 – MARIJUANA SMOKERS</a:t>
            </a:r>
          </a:p>
          <a:p>
            <a:pPr lvl="1"/>
            <a:r>
              <a:rPr lang="en-US" dirty="0" smtClean="0"/>
              <a:t>2 – TOBACCO USE</a:t>
            </a:r>
          </a:p>
          <a:p>
            <a:pPr lvl="1"/>
            <a:r>
              <a:rPr lang="en-US" dirty="0" smtClean="0"/>
              <a:t>1 – “TRIPLE C” – HALLUCINOGIN EFFECT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837" y="2883694"/>
            <a:ext cx="1914525" cy="2390775"/>
          </a:xfrm>
        </p:spPr>
      </p:pic>
    </p:spTree>
    <p:extLst>
      <p:ext uri="{BB962C8B-B14F-4D97-AF65-F5344CB8AC3E}">
        <p14:creationId xmlns:p14="http://schemas.microsoft.com/office/powerpoint/2010/main" val="356048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you failed a drug screen while on probation?</a:t>
            </a:r>
            <a:endParaRPr lang="en-US" dirty="0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405627835"/>
              </p:ext>
            </p:extLst>
          </p:nvPr>
        </p:nvGraphicFramePr>
        <p:xfrm>
          <a:off x="6172200" y="2366963"/>
          <a:ext cx="5105400" cy="34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55% failed a drug screen</a:t>
            </a:r>
          </a:p>
          <a:p>
            <a:pPr lvl="1"/>
            <a:r>
              <a:rPr lang="en-US" dirty="0" smtClean="0"/>
              <a:t>12 – marijuana</a:t>
            </a:r>
          </a:p>
          <a:p>
            <a:pPr lvl="1"/>
            <a:r>
              <a:rPr lang="en-US" dirty="0" smtClean="0"/>
              <a:t>3 – cocaine</a:t>
            </a:r>
          </a:p>
          <a:p>
            <a:pPr lvl="1"/>
            <a:r>
              <a:rPr lang="en-US" dirty="0" smtClean="0"/>
              <a:t>2 – tobacco use</a:t>
            </a:r>
          </a:p>
          <a:p>
            <a:pPr lvl="1"/>
            <a:r>
              <a:rPr lang="en-US" dirty="0" smtClean="0"/>
              <a:t>1 – alcohol</a:t>
            </a:r>
          </a:p>
          <a:p>
            <a:pPr lvl="1"/>
            <a:r>
              <a:rPr lang="en-US" dirty="0" smtClean="0"/>
              <a:t>1 – reported multiple drugs of abuse, including:  heroine, prescription drugs, and ecstasy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08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Perception of harm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947793928"/>
              </p:ext>
            </p:extLst>
          </p:nvPr>
        </p:nvGraphicFramePr>
        <p:xfrm>
          <a:off x="6172200" y="2366963"/>
          <a:ext cx="5105400" cy="34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37652478"/>
              </p:ext>
            </p:extLst>
          </p:nvPr>
        </p:nvGraphicFramePr>
        <p:xfrm>
          <a:off x="914400" y="2366963"/>
          <a:ext cx="5105400" cy="34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1782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Contributing factors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55381935"/>
              </p:ext>
            </p:extLst>
          </p:nvPr>
        </p:nvGraphicFramePr>
        <p:xfrm>
          <a:off x="914400" y="1863110"/>
          <a:ext cx="10363826" cy="4491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726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9140</TotalTime>
  <Words>126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Tw Cen MT</vt:lpstr>
      <vt:lpstr>Droplet</vt:lpstr>
      <vt:lpstr>Juvenile probation survey</vt:lpstr>
      <vt:lpstr>When you committed the offense you were arrested for were you under the influence of drugs and/or alcohol?</vt:lpstr>
      <vt:lpstr>Have you failed a drug screen while on probation?</vt:lpstr>
      <vt:lpstr>Perception of harm</vt:lpstr>
      <vt:lpstr>Contributing factors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focus group/survey</dc:title>
  <dc:creator>Christina Blair</dc:creator>
  <cp:lastModifiedBy>Christina Blair</cp:lastModifiedBy>
  <cp:revision>24</cp:revision>
  <dcterms:created xsi:type="dcterms:W3CDTF">2016-11-21T14:35:13Z</dcterms:created>
  <dcterms:modified xsi:type="dcterms:W3CDTF">2017-01-23T22:43:17Z</dcterms:modified>
</cp:coreProperties>
</file>