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 varScale="1">
        <p:scale>
          <a:sx n="103" d="100"/>
          <a:sy n="103" d="100"/>
        </p:scale>
        <p:origin x="138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AoD Education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1-3</c:v>
                </c:pt>
                <c:pt idx="2">
                  <c:v>4-7</c:v>
                </c:pt>
                <c:pt idx="3">
                  <c:v>8-11</c:v>
                </c:pt>
                <c:pt idx="4">
                  <c:v>12+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23</c:v>
                </c:pt>
                <c:pt idx="2">
                  <c:v>8</c:v>
                </c:pt>
                <c:pt idx="3">
                  <c:v>6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8821088"/>
        <c:axId val="288822264"/>
      </c:barChart>
      <c:catAx>
        <c:axId val="288821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2264"/>
        <c:crosses val="autoZero"/>
        <c:auto val="1"/>
        <c:lblAlgn val="ctr"/>
        <c:lblOffset val="100"/>
        <c:noMultiLvlLbl val="0"/>
      </c:catAx>
      <c:valAx>
        <c:axId val="288822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902475809926745"/>
          <c:y val="0.14195658770114333"/>
          <c:w val="0.7246942453088886"/>
          <c:h val="0.660474143582935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Very Frequently</c:v>
                </c:pt>
                <c:pt idx="1">
                  <c:v>Frequently</c:v>
                </c:pt>
                <c:pt idx="2">
                  <c:v>Sometimes</c:v>
                </c:pt>
                <c:pt idx="3">
                  <c:v>Hardly Ever</c:v>
                </c:pt>
                <c:pt idx="4">
                  <c:v>Almost Never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21</c:v>
                </c:pt>
                <c:pt idx="3">
                  <c:v>9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8821872"/>
        <c:axId val="288820696"/>
      </c:barChart>
      <c:catAx>
        <c:axId val="28882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0696"/>
        <c:crosses val="autoZero"/>
        <c:auto val="1"/>
        <c:lblAlgn val="ctr"/>
        <c:lblOffset val="100"/>
        <c:noMultiLvlLbl val="0"/>
      </c:catAx>
      <c:valAx>
        <c:axId val="288820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Teachers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Very Frequently</c:v>
                </c:pt>
                <c:pt idx="1">
                  <c:v>Frequently</c:v>
                </c:pt>
                <c:pt idx="2">
                  <c:v>Sometimes</c:v>
                </c:pt>
                <c:pt idx="3">
                  <c:v>Hardly Ever</c:v>
                </c:pt>
                <c:pt idx="4">
                  <c:v>Almost Never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7</c:v>
                </c:pt>
                <c:pt idx="2">
                  <c:v>21</c:v>
                </c:pt>
                <c:pt idx="3">
                  <c:v>12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8823048"/>
        <c:axId val="288823440"/>
      </c:barChart>
      <c:catAx>
        <c:axId val="288823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3440"/>
        <c:crosses val="autoZero"/>
        <c:auto val="1"/>
        <c:lblAlgn val="ctr"/>
        <c:lblOffset val="100"/>
        <c:noMultiLvlLbl val="0"/>
      </c:catAx>
      <c:valAx>
        <c:axId val="288823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% of All Students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Alcohol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20%</c:v>
                </c:pt>
                <c:pt idx="1">
                  <c:v>40%</c:v>
                </c:pt>
                <c:pt idx="2">
                  <c:v>60%</c:v>
                </c:pt>
                <c:pt idx="3">
                  <c:v>80%</c:v>
                </c:pt>
                <c:pt idx="4">
                  <c:v>90%+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</c:v>
                </c:pt>
                <c:pt idx="1">
                  <c:v>16</c:v>
                </c:pt>
                <c:pt idx="2">
                  <c:v>9</c:v>
                </c:pt>
                <c:pt idx="3">
                  <c:v>11</c:v>
                </c:pt>
                <c:pt idx="4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Marijuana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20%</c:v>
                </c:pt>
                <c:pt idx="1">
                  <c:v>40%</c:v>
                </c:pt>
                <c:pt idx="2">
                  <c:v>60%</c:v>
                </c:pt>
                <c:pt idx="3">
                  <c:v>80%</c:v>
                </c:pt>
                <c:pt idx="4">
                  <c:v>90%+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13</c:v>
                </c:pt>
                <c:pt idx="1">
                  <c:v>13</c:v>
                </c:pt>
                <c:pt idx="2">
                  <c:v>17</c:v>
                </c:pt>
                <c:pt idx="3">
                  <c:v>11</c:v>
                </c:pt>
                <c:pt idx="4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20%</c:v>
                </c:pt>
                <c:pt idx="1">
                  <c:v>40%</c:v>
                </c:pt>
                <c:pt idx="2">
                  <c:v>60%</c:v>
                </c:pt>
                <c:pt idx="3">
                  <c:v>80%</c:v>
                </c:pt>
                <c:pt idx="4">
                  <c:v>90%+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824224"/>
        <c:axId val="288824616"/>
      </c:barChart>
      <c:catAx>
        <c:axId val="28882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4616"/>
        <c:crosses val="autoZero"/>
        <c:auto val="1"/>
        <c:lblAlgn val="ctr"/>
        <c:lblOffset val="100"/>
        <c:noMultiLvlLbl val="0"/>
      </c:catAx>
      <c:valAx>
        <c:axId val="288824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Frequency of Average Student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Alcohol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0-2 days</c:v>
                </c:pt>
                <c:pt idx="1">
                  <c:v>3-9 days</c:v>
                </c:pt>
                <c:pt idx="2">
                  <c:v>10-29 days</c:v>
                </c:pt>
                <c:pt idx="3">
                  <c:v>All 30 days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26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Marijuana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0-2 days</c:v>
                </c:pt>
                <c:pt idx="1">
                  <c:v>3-9 days</c:v>
                </c:pt>
                <c:pt idx="2">
                  <c:v>10-29 days</c:v>
                </c:pt>
                <c:pt idx="3">
                  <c:v>All 30 days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14</c:v>
                </c:pt>
                <c:pt idx="2">
                  <c:v>22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825400"/>
        <c:axId val="287698904"/>
      </c:barChart>
      <c:catAx>
        <c:axId val="28882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698904"/>
        <c:crosses val="autoZero"/>
        <c:auto val="1"/>
        <c:lblAlgn val="ctr"/>
        <c:lblOffset val="100"/>
        <c:noMultiLvlLbl val="0"/>
      </c:catAx>
      <c:valAx>
        <c:axId val="287698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25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Alcohol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Parties</c:v>
                </c:pt>
                <c:pt idx="1">
                  <c:v>Friends</c:v>
                </c:pt>
                <c:pt idx="2">
                  <c:v>Friends over 21</c:v>
                </c:pt>
                <c:pt idx="3">
                  <c:v>Stores w/ Fake ID</c:v>
                </c:pt>
                <c:pt idx="4">
                  <c:v>Stealing from Store</c:v>
                </c:pt>
                <c:pt idx="5">
                  <c:v>Stores   </c:v>
                </c:pt>
                <c:pt idx="6">
                  <c:v>Family</c:v>
                </c:pt>
                <c:pt idx="7">
                  <c:v>Parents</c:v>
                </c:pt>
                <c:pt idx="8">
                  <c:v>Friend's Parents</c:v>
                </c:pt>
                <c:pt idx="9">
                  <c:v>Asking a stranger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</c:v>
                </c:pt>
                <c:pt idx="1">
                  <c:v>29</c:v>
                </c:pt>
                <c:pt idx="2">
                  <c:v>31</c:v>
                </c:pt>
                <c:pt idx="3">
                  <c:v>8</c:v>
                </c:pt>
                <c:pt idx="4">
                  <c:v>11</c:v>
                </c:pt>
                <c:pt idx="5">
                  <c:v>9</c:v>
                </c:pt>
                <c:pt idx="6">
                  <c:v>15</c:v>
                </c:pt>
                <c:pt idx="7">
                  <c:v>19</c:v>
                </c:pt>
                <c:pt idx="8">
                  <c:v>15</c:v>
                </c:pt>
                <c:pt idx="9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7699688"/>
        <c:axId val="287700080"/>
      </c:barChart>
      <c:catAx>
        <c:axId val="287699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700080"/>
        <c:crosses val="autoZero"/>
        <c:auto val="1"/>
        <c:lblAlgn val="ctr"/>
        <c:lblOffset val="100"/>
        <c:noMultiLvlLbl val="0"/>
      </c:catAx>
      <c:valAx>
        <c:axId val="287700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69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Marijuana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Parties</c:v>
                </c:pt>
                <c:pt idx="1">
                  <c:v>Friends</c:v>
                </c:pt>
                <c:pt idx="2">
                  <c:v>Dealer</c:v>
                </c:pt>
                <c:pt idx="3">
                  <c:v>Family</c:v>
                </c:pt>
                <c:pt idx="4">
                  <c:v>Parents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37</c:v>
                </c:pt>
                <c:pt idx="2">
                  <c:v>35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7698512"/>
        <c:axId val="287700864"/>
      </c:barChart>
      <c:catAx>
        <c:axId val="287698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700864"/>
        <c:crosses val="autoZero"/>
        <c:auto val="1"/>
        <c:lblAlgn val="ctr"/>
        <c:lblOffset val="100"/>
        <c:noMultiLvlLbl val="0"/>
      </c:catAx>
      <c:valAx>
        <c:axId val="287700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69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8A1E12-CCEC-46D5-81BF-07DFA07B8F75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7A77D2-8A46-40B8-B879-6977970E2F0E}">
      <dgm:prSet phldrT="[Text]"/>
      <dgm:spPr/>
      <dgm:t>
        <a:bodyPr/>
        <a:lstStyle/>
        <a:p>
          <a:r>
            <a:rPr lang="en-US" dirty="0" smtClean="0"/>
            <a:t>“Rite of Passage” </a:t>
          </a:r>
          <a:endParaRPr lang="en-US" dirty="0"/>
        </a:p>
      </dgm:t>
    </dgm:pt>
    <dgm:pt modelId="{18F5A305-2B88-41E9-B9EC-0FD1D54BB19B}" type="parTrans" cxnId="{AC591446-75E6-4689-89D5-F285183B01B0}">
      <dgm:prSet/>
      <dgm:spPr/>
      <dgm:t>
        <a:bodyPr/>
        <a:lstStyle/>
        <a:p>
          <a:endParaRPr lang="en-US"/>
        </a:p>
      </dgm:t>
    </dgm:pt>
    <dgm:pt modelId="{643CC450-10D8-4288-B181-12F551A64E73}" type="sibTrans" cxnId="{AC591446-75E6-4689-89D5-F285183B01B0}">
      <dgm:prSet/>
      <dgm:spPr/>
      <dgm:t>
        <a:bodyPr/>
        <a:lstStyle/>
        <a:p>
          <a:endParaRPr lang="en-US"/>
        </a:p>
      </dgm:t>
    </dgm:pt>
    <dgm:pt modelId="{6E937E72-938F-4869-AFB1-85735934FCD5}">
      <dgm:prSet phldrT="[Text]"/>
      <dgm:spPr/>
      <dgm:t>
        <a:bodyPr/>
        <a:lstStyle/>
        <a:p>
          <a:r>
            <a:rPr lang="en-US" dirty="0" smtClean="0"/>
            <a:t>Multigenerational Use</a:t>
          </a:r>
          <a:endParaRPr lang="en-US" dirty="0"/>
        </a:p>
      </dgm:t>
    </dgm:pt>
    <dgm:pt modelId="{410F6F56-3A42-40EA-BFFC-1A5488709C47}" type="parTrans" cxnId="{A1A2FEEC-78F7-4ACA-8C6E-BDF07D686846}">
      <dgm:prSet/>
      <dgm:spPr/>
      <dgm:t>
        <a:bodyPr/>
        <a:lstStyle/>
        <a:p>
          <a:endParaRPr lang="en-US"/>
        </a:p>
      </dgm:t>
    </dgm:pt>
    <dgm:pt modelId="{90A9C07A-CD97-44B5-B384-AEB6903C77C6}" type="sibTrans" cxnId="{A1A2FEEC-78F7-4ACA-8C6E-BDF07D686846}">
      <dgm:prSet/>
      <dgm:spPr/>
      <dgm:t>
        <a:bodyPr/>
        <a:lstStyle/>
        <a:p>
          <a:endParaRPr lang="en-US"/>
        </a:p>
      </dgm:t>
    </dgm:pt>
    <dgm:pt modelId="{129255AA-34E4-466B-B856-5A1057F21675}">
      <dgm:prSet phldrT="[Text]"/>
      <dgm:spPr/>
      <dgm:t>
        <a:bodyPr/>
        <a:lstStyle/>
        <a:p>
          <a:r>
            <a:rPr lang="en-US" dirty="0" smtClean="0"/>
            <a:t>General Acceptance</a:t>
          </a:r>
          <a:endParaRPr lang="en-US" dirty="0"/>
        </a:p>
      </dgm:t>
    </dgm:pt>
    <dgm:pt modelId="{CD5DD217-DCD1-4058-8E38-ABCB84972ED1}" type="parTrans" cxnId="{985A88E5-73E9-4533-B4E4-2D8B1893651B}">
      <dgm:prSet/>
      <dgm:spPr/>
      <dgm:t>
        <a:bodyPr/>
        <a:lstStyle/>
        <a:p>
          <a:endParaRPr lang="en-US"/>
        </a:p>
      </dgm:t>
    </dgm:pt>
    <dgm:pt modelId="{7FAE5D84-8356-4A35-AC41-CB8E94B3BDB8}" type="sibTrans" cxnId="{985A88E5-73E9-4533-B4E4-2D8B1893651B}">
      <dgm:prSet/>
      <dgm:spPr/>
      <dgm:t>
        <a:bodyPr/>
        <a:lstStyle/>
        <a:p>
          <a:endParaRPr lang="en-US"/>
        </a:p>
      </dgm:t>
    </dgm:pt>
    <dgm:pt modelId="{1EC44CC9-EC4D-471B-AD5E-5B7A7A9A3FB2}" type="pres">
      <dgm:prSet presAssocID="{9B8A1E12-CCEC-46D5-81BF-07DFA07B8F7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989B5F-1D5B-437F-BD3F-D4BF91755A77}" type="pres">
      <dgm:prSet presAssocID="{AD7A77D2-8A46-40B8-B879-6977970E2F0E}" presName="composite" presStyleCnt="0"/>
      <dgm:spPr/>
    </dgm:pt>
    <dgm:pt modelId="{B811EAF6-EFD8-4284-A25C-1F185DCA3D42}" type="pres">
      <dgm:prSet presAssocID="{AD7A77D2-8A46-40B8-B879-6977970E2F0E}" presName="imgShp" presStyleLbl="fgImgPlace1" presStyleIdx="0" presStyleCnt="3"/>
      <dgm:spPr/>
    </dgm:pt>
    <dgm:pt modelId="{B36E7F62-0E8E-4437-A3C9-FD33034E5B2D}" type="pres">
      <dgm:prSet presAssocID="{AD7A77D2-8A46-40B8-B879-6977970E2F0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ABB39-3678-4AB2-85E8-24A94B127DAA}" type="pres">
      <dgm:prSet presAssocID="{643CC450-10D8-4288-B181-12F551A64E73}" presName="spacing" presStyleCnt="0"/>
      <dgm:spPr/>
    </dgm:pt>
    <dgm:pt modelId="{0FD2709D-CD5F-41DC-A372-5FA47AC725E8}" type="pres">
      <dgm:prSet presAssocID="{6E937E72-938F-4869-AFB1-85735934FCD5}" presName="composite" presStyleCnt="0"/>
      <dgm:spPr/>
    </dgm:pt>
    <dgm:pt modelId="{16B940FA-86D4-428F-9EE9-1E0020287AE7}" type="pres">
      <dgm:prSet presAssocID="{6E937E72-938F-4869-AFB1-85735934FCD5}" presName="imgShp" presStyleLbl="fgImgPlace1" presStyleIdx="1" presStyleCnt="3"/>
      <dgm:spPr/>
    </dgm:pt>
    <dgm:pt modelId="{57530E62-A271-4EEE-9CA7-35C8A7DCBB9F}" type="pres">
      <dgm:prSet presAssocID="{6E937E72-938F-4869-AFB1-85735934FCD5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87674-422B-4CA8-AB20-138AA095C90C}" type="pres">
      <dgm:prSet presAssocID="{90A9C07A-CD97-44B5-B384-AEB6903C77C6}" presName="spacing" presStyleCnt="0"/>
      <dgm:spPr/>
    </dgm:pt>
    <dgm:pt modelId="{8A8191E7-ACB9-48A6-B145-04DBADB6ABD3}" type="pres">
      <dgm:prSet presAssocID="{129255AA-34E4-466B-B856-5A1057F21675}" presName="composite" presStyleCnt="0"/>
      <dgm:spPr/>
    </dgm:pt>
    <dgm:pt modelId="{3F1F197D-5E77-4424-BD80-171A09E13BC1}" type="pres">
      <dgm:prSet presAssocID="{129255AA-34E4-466B-B856-5A1057F21675}" presName="imgShp" presStyleLbl="fgImgPlace1" presStyleIdx="2" presStyleCnt="3"/>
      <dgm:spPr/>
    </dgm:pt>
    <dgm:pt modelId="{D0A9DC55-3E08-4CEB-BD76-815A9E581C7E}" type="pres">
      <dgm:prSet presAssocID="{129255AA-34E4-466B-B856-5A1057F2167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6A383D-9C5A-4CFB-B79C-6804364D81C2}" type="presOf" srcId="{129255AA-34E4-466B-B856-5A1057F21675}" destId="{D0A9DC55-3E08-4CEB-BD76-815A9E581C7E}" srcOrd="0" destOrd="0" presId="urn:microsoft.com/office/officeart/2005/8/layout/vList3"/>
    <dgm:cxn modelId="{985A88E5-73E9-4533-B4E4-2D8B1893651B}" srcId="{9B8A1E12-CCEC-46D5-81BF-07DFA07B8F75}" destId="{129255AA-34E4-466B-B856-5A1057F21675}" srcOrd="2" destOrd="0" parTransId="{CD5DD217-DCD1-4058-8E38-ABCB84972ED1}" sibTransId="{7FAE5D84-8356-4A35-AC41-CB8E94B3BDB8}"/>
    <dgm:cxn modelId="{23192EA0-FD70-4F57-A3BC-6E3B3BAB5C06}" type="presOf" srcId="{6E937E72-938F-4869-AFB1-85735934FCD5}" destId="{57530E62-A271-4EEE-9CA7-35C8A7DCBB9F}" srcOrd="0" destOrd="0" presId="urn:microsoft.com/office/officeart/2005/8/layout/vList3"/>
    <dgm:cxn modelId="{94B159A2-6AF0-4970-8C08-5329A2871506}" type="presOf" srcId="{AD7A77D2-8A46-40B8-B879-6977970E2F0E}" destId="{B36E7F62-0E8E-4437-A3C9-FD33034E5B2D}" srcOrd="0" destOrd="0" presId="urn:microsoft.com/office/officeart/2005/8/layout/vList3"/>
    <dgm:cxn modelId="{52663AB2-1628-4CCB-9B3A-4B1A33CFD05B}" type="presOf" srcId="{9B8A1E12-CCEC-46D5-81BF-07DFA07B8F75}" destId="{1EC44CC9-EC4D-471B-AD5E-5B7A7A9A3FB2}" srcOrd="0" destOrd="0" presId="urn:microsoft.com/office/officeart/2005/8/layout/vList3"/>
    <dgm:cxn modelId="{A1A2FEEC-78F7-4ACA-8C6E-BDF07D686846}" srcId="{9B8A1E12-CCEC-46D5-81BF-07DFA07B8F75}" destId="{6E937E72-938F-4869-AFB1-85735934FCD5}" srcOrd="1" destOrd="0" parTransId="{410F6F56-3A42-40EA-BFFC-1A5488709C47}" sibTransId="{90A9C07A-CD97-44B5-B384-AEB6903C77C6}"/>
    <dgm:cxn modelId="{AC591446-75E6-4689-89D5-F285183B01B0}" srcId="{9B8A1E12-CCEC-46D5-81BF-07DFA07B8F75}" destId="{AD7A77D2-8A46-40B8-B879-6977970E2F0E}" srcOrd="0" destOrd="0" parTransId="{18F5A305-2B88-41E9-B9EC-0FD1D54BB19B}" sibTransId="{643CC450-10D8-4288-B181-12F551A64E73}"/>
    <dgm:cxn modelId="{CB712829-42DD-4643-A9C9-910A1FDB5245}" type="presParOf" srcId="{1EC44CC9-EC4D-471B-AD5E-5B7A7A9A3FB2}" destId="{CA989B5F-1D5B-437F-BD3F-D4BF91755A77}" srcOrd="0" destOrd="0" presId="urn:microsoft.com/office/officeart/2005/8/layout/vList3"/>
    <dgm:cxn modelId="{5E7611A6-AB92-42E8-857B-E9E16B2D33A5}" type="presParOf" srcId="{CA989B5F-1D5B-437F-BD3F-D4BF91755A77}" destId="{B811EAF6-EFD8-4284-A25C-1F185DCA3D42}" srcOrd="0" destOrd="0" presId="urn:microsoft.com/office/officeart/2005/8/layout/vList3"/>
    <dgm:cxn modelId="{1FDA9156-3335-45AC-813B-AD88BF8FD130}" type="presParOf" srcId="{CA989B5F-1D5B-437F-BD3F-D4BF91755A77}" destId="{B36E7F62-0E8E-4437-A3C9-FD33034E5B2D}" srcOrd="1" destOrd="0" presId="urn:microsoft.com/office/officeart/2005/8/layout/vList3"/>
    <dgm:cxn modelId="{55243E01-ED36-4BFD-B929-FEB0FB96006C}" type="presParOf" srcId="{1EC44CC9-EC4D-471B-AD5E-5B7A7A9A3FB2}" destId="{76DABB39-3678-4AB2-85E8-24A94B127DAA}" srcOrd="1" destOrd="0" presId="urn:microsoft.com/office/officeart/2005/8/layout/vList3"/>
    <dgm:cxn modelId="{C74A508E-EE6D-4B68-94AB-3212B48A3CB6}" type="presParOf" srcId="{1EC44CC9-EC4D-471B-AD5E-5B7A7A9A3FB2}" destId="{0FD2709D-CD5F-41DC-A372-5FA47AC725E8}" srcOrd="2" destOrd="0" presId="urn:microsoft.com/office/officeart/2005/8/layout/vList3"/>
    <dgm:cxn modelId="{CED73F08-3858-4512-BB80-80D8C02D8699}" type="presParOf" srcId="{0FD2709D-CD5F-41DC-A372-5FA47AC725E8}" destId="{16B940FA-86D4-428F-9EE9-1E0020287AE7}" srcOrd="0" destOrd="0" presId="urn:microsoft.com/office/officeart/2005/8/layout/vList3"/>
    <dgm:cxn modelId="{E61287F7-DF42-485E-A563-2D11C83A7A57}" type="presParOf" srcId="{0FD2709D-CD5F-41DC-A372-5FA47AC725E8}" destId="{57530E62-A271-4EEE-9CA7-35C8A7DCBB9F}" srcOrd="1" destOrd="0" presId="urn:microsoft.com/office/officeart/2005/8/layout/vList3"/>
    <dgm:cxn modelId="{D886BD6E-3F96-485A-ACE0-92BBAF670D48}" type="presParOf" srcId="{1EC44CC9-EC4D-471B-AD5E-5B7A7A9A3FB2}" destId="{4AE87674-422B-4CA8-AB20-138AA095C90C}" srcOrd="3" destOrd="0" presId="urn:microsoft.com/office/officeart/2005/8/layout/vList3"/>
    <dgm:cxn modelId="{246AEB8F-244A-42A3-99BA-4635CAF6025E}" type="presParOf" srcId="{1EC44CC9-EC4D-471B-AD5E-5B7A7A9A3FB2}" destId="{8A8191E7-ACB9-48A6-B145-04DBADB6ABD3}" srcOrd="4" destOrd="0" presId="urn:microsoft.com/office/officeart/2005/8/layout/vList3"/>
    <dgm:cxn modelId="{CDAAD54D-D0F5-49C5-8CBC-42793C654830}" type="presParOf" srcId="{8A8191E7-ACB9-48A6-B145-04DBADB6ABD3}" destId="{3F1F197D-5E77-4424-BD80-171A09E13BC1}" srcOrd="0" destOrd="0" presId="urn:microsoft.com/office/officeart/2005/8/layout/vList3"/>
    <dgm:cxn modelId="{BD30594A-983E-4F20-A181-0A249020C51B}" type="presParOf" srcId="{8A8191E7-ACB9-48A6-B145-04DBADB6ABD3}" destId="{D0A9DC55-3E08-4CEB-BD76-815A9E581C7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5E623D-ED87-4967-A33D-CF5E7078AE8E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EF300F-2648-4ADA-BC20-C059B3B69486}">
      <dgm:prSet phldrT="[Text]"/>
      <dgm:spPr/>
      <dgm:t>
        <a:bodyPr/>
        <a:lstStyle/>
        <a:p>
          <a:r>
            <a:rPr lang="en-US" dirty="0" smtClean="0"/>
            <a:t>General Acceptance</a:t>
          </a:r>
          <a:endParaRPr lang="en-US" dirty="0"/>
        </a:p>
      </dgm:t>
    </dgm:pt>
    <dgm:pt modelId="{B38F773F-F773-46C5-9456-37E397AB7F50}" type="parTrans" cxnId="{AE4F2904-D683-46D1-A236-4448C62B925A}">
      <dgm:prSet/>
      <dgm:spPr/>
      <dgm:t>
        <a:bodyPr/>
        <a:lstStyle/>
        <a:p>
          <a:endParaRPr lang="en-US"/>
        </a:p>
      </dgm:t>
    </dgm:pt>
    <dgm:pt modelId="{61EDE69D-9A21-4166-8AD8-25C0F80679CB}" type="sibTrans" cxnId="{AE4F2904-D683-46D1-A236-4448C62B925A}">
      <dgm:prSet/>
      <dgm:spPr/>
      <dgm:t>
        <a:bodyPr/>
        <a:lstStyle/>
        <a:p>
          <a:endParaRPr lang="en-US"/>
        </a:p>
      </dgm:t>
    </dgm:pt>
    <dgm:pt modelId="{6A6B35AC-24EF-4F72-B42D-1805F8C861F3}">
      <dgm:prSet phldrT="[Text]"/>
      <dgm:spPr/>
      <dgm:t>
        <a:bodyPr/>
        <a:lstStyle/>
        <a:p>
          <a:r>
            <a:rPr lang="en-US" dirty="0" smtClean="0"/>
            <a:t>“Rite of Passage”</a:t>
          </a:r>
          <a:endParaRPr lang="en-US" dirty="0"/>
        </a:p>
      </dgm:t>
    </dgm:pt>
    <dgm:pt modelId="{E93C37FC-5604-4140-A86E-D2A13D6870B7}" type="parTrans" cxnId="{41BFE7F8-3A1D-48DD-BB03-6F7F2CFD944B}">
      <dgm:prSet/>
      <dgm:spPr/>
      <dgm:t>
        <a:bodyPr/>
        <a:lstStyle/>
        <a:p>
          <a:endParaRPr lang="en-US"/>
        </a:p>
      </dgm:t>
    </dgm:pt>
    <dgm:pt modelId="{B861DD9C-FA9F-4DFA-84D9-6FDE4740093C}" type="sibTrans" cxnId="{41BFE7F8-3A1D-48DD-BB03-6F7F2CFD944B}">
      <dgm:prSet/>
      <dgm:spPr/>
      <dgm:t>
        <a:bodyPr/>
        <a:lstStyle/>
        <a:p>
          <a:endParaRPr lang="en-US"/>
        </a:p>
      </dgm:t>
    </dgm:pt>
    <dgm:pt modelId="{5F5FF3D7-F07F-412B-887F-2F34452F7889}">
      <dgm:prSet phldrT="[Text]"/>
      <dgm:spPr/>
      <dgm:t>
        <a:bodyPr/>
        <a:lstStyle/>
        <a:p>
          <a:r>
            <a:rPr lang="en-US" dirty="0" smtClean="0"/>
            <a:t>Multigenerational Use &amp; Availability</a:t>
          </a:r>
          <a:endParaRPr lang="en-US" dirty="0"/>
        </a:p>
      </dgm:t>
    </dgm:pt>
    <dgm:pt modelId="{58B4F213-7ABA-44D8-A56B-4C76E7A3A2DF}" type="parTrans" cxnId="{75BBC08D-1EA9-4CBC-822A-DF99D8730A57}">
      <dgm:prSet/>
      <dgm:spPr/>
      <dgm:t>
        <a:bodyPr/>
        <a:lstStyle/>
        <a:p>
          <a:endParaRPr lang="en-US"/>
        </a:p>
      </dgm:t>
    </dgm:pt>
    <dgm:pt modelId="{0A5D1FAB-BFF4-4144-B2D4-FC78C6BF288A}" type="sibTrans" cxnId="{75BBC08D-1EA9-4CBC-822A-DF99D8730A57}">
      <dgm:prSet/>
      <dgm:spPr/>
      <dgm:t>
        <a:bodyPr/>
        <a:lstStyle/>
        <a:p>
          <a:endParaRPr lang="en-US"/>
        </a:p>
      </dgm:t>
    </dgm:pt>
    <dgm:pt modelId="{19CDAF79-F5A2-4F9D-9790-72625CAC45C4}" type="pres">
      <dgm:prSet presAssocID="{325E623D-ED87-4967-A33D-CF5E7078AE8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4B8E27-0040-47F4-960F-904EAE205399}" type="pres">
      <dgm:prSet presAssocID="{35EF300F-2648-4ADA-BC20-C059B3B69486}" presName="composite" presStyleCnt="0"/>
      <dgm:spPr/>
    </dgm:pt>
    <dgm:pt modelId="{6A07437D-5ABB-4268-BDD0-BD439EE2CC4E}" type="pres">
      <dgm:prSet presAssocID="{35EF300F-2648-4ADA-BC20-C059B3B69486}" presName="imgShp" presStyleLbl="fgImgPlace1" presStyleIdx="0" presStyleCnt="3"/>
      <dgm:spPr/>
    </dgm:pt>
    <dgm:pt modelId="{B05737F3-57B6-404A-BDC0-CACD58E62C4F}" type="pres">
      <dgm:prSet presAssocID="{35EF300F-2648-4ADA-BC20-C059B3B69486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B1B6A-AFF7-4CFF-83CC-60EBD08B4901}" type="pres">
      <dgm:prSet presAssocID="{61EDE69D-9A21-4166-8AD8-25C0F80679CB}" presName="spacing" presStyleCnt="0"/>
      <dgm:spPr/>
    </dgm:pt>
    <dgm:pt modelId="{0BC47801-C39F-4415-8DB9-AA575023F161}" type="pres">
      <dgm:prSet presAssocID="{6A6B35AC-24EF-4F72-B42D-1805F8C861F3}" presName="composite" presStyleCnt="0"/>
      <dgm:spPr/>
    </dgm:pt>
    <dgm:pt modelId="{513B09B2-89B1-484A-9CB9-02621C298840}" type="pres">
      <dgm:prSet presAssocID="{6A6B35AC-24EF-4F72-B42D-1805F8C861F3}" presName="imgShp" presStyleLbl="fgImgPlace1" presStyleIdx="1" presStyleCnt="3"/>
      <dgm:spPr/>
    </dgm:pt>
    <dgm:pt modelId="{60E73736-C1F3-43DB-99BF-F964803DC29D}" type="pres">
      <dgm:prSet presAssocID="{6A6B35AC-24EF-4F72-B42D-1805F8C861F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B6809-99F3-4525-895E-36A35F6A54C4}" type="pres">
      <dgm:prSet presAssocID="{B861DD9C-FA9F-4DFA-84D9-6FDE4740093C}" presName="spacing" presStyleCnt="0"/>
      <dgm:spPr/>
    </dgm:pt>
    <dgm:pt modelId="{DDC6C2C5-758F-41BE-A8F4-82D086BAF6CC}" type="pres">
      <dgm:prSet presAssocID="{5F5FF3D7-F07F-412B-887F-2F34452F7889}" presName="composite" presStyleCnt="0"/>
      <dgm:spPr/>
    </dgm:pt>
    <dgm:pt modelId="{CF222C3D-7205-431D-AA2B-5107BDF243AC}" type="pres">
      <dgm:prSet presAssocID="{5F5FF3D7-F07F-412B-887F-2F34452F7889}" presName="imgShp" presStyleLbl="fgImgPlace1" presStyleIdx="2" presStyleCnt="3"/>
      <dgm:spPr/>
    </dgm:pt>
    <dgm:pt modelId="{0157D0B0-1A16-4F2D-A9AB-F1C6908EC2D2}" type="pres">
      <dgm:prSet presAssocID="{5F5FF3D7-F07F-412B-887F-2F34452F788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4F2904-D683-46D1-A236-4448C62B925A}" srcId="{325E623D-ED87-4967-A33D-CF5E7078AE8E}" destId="{35EF300F-2648-4ADA-BC20-C059B3B69486}" srcOrd="0" destOrd="0" parTransId="{B38F773F-F773-46C5-9456-37E397AB7F50}" sibTransId="{61EDE69D-9A21-4166-8AD8-25C0F80679CB}"/>
    <dgm:cxn modelId="{4894475B-91A4-46D0-97FA-50567765C997}" type="presOf" srcId="{6A6B35AC-24EF-4F72-B42D-1805F8C861F3}" destId="{60E73736-C1F3-43DB-99BF-F964803DC29D}" srcOrd="0" destOrd="0" presId="urn:microsoft.com/office/officeart/2005/8/layout/vList3"/>
    <dgm:cxn modelId="{38F59F3A-53E9-473F-8F4D-69D07E922718}" type="presOf" srcId="{35EF300F-2648-4ADA-BC20-C059B3B69486}" destId="{B05737F3-57B6-404A-BDC0-CACD58E62C4F}" srcOrd="0" destOrd="0" presId="urn:microsoft.com/office/officeart/2005/8/layout/vList3"/>
    <dgm:cxn modelId="{41BFE7F8-3A1D-48DD-BB03-6F7F2CFD944B}" srcId="{325E623D-ED87-4967-A33D-CF5E7078AE8E}" destId="{6A6B35AC-24EF-4F72-B42D-1805F8C861F3}" srcOrd="1" destOrd="0" parTransId="{E93C37FC-5604-4140-A86E-D2A13D6870B7}" sibTransId="{B861DD9C-FA9F-4DFA-84D9-6FDE4740093C}"/>
    <dgm:cxn modelId="{84554096-E8BC-41A4-8D42-803863EA79FD}" type="presOf" srcId="{5F5FF3D7-F07F-412B-887F-2F34452F7889}" destId="{0157D0B0-1A16-4F2D-A9AB-F1C6908EC2D2}" srcOrd="0" destOrd="0" presId="urn:microsoft.com/office/officeart/2005/8/layout/vList3"/>
    <dgm:cxn modelId="{07773CFD-4FCE-4DB8-9E99-FF963E1F87DD}" type="presOf" srcId="{325E623D-ED87-4967-A33D-CF5E7078AE8E}" destId="{19CDAF79-F5A2-4F9D-9790-72625CAC45C4}" srcOrd="0" destOrd="0" presId="urn:microsoft.com/office/officeart/2005/8/layout/vList3"/>
    <dgm:cxn modelId="{75BBC08D-1EA9-4CBC-822A-DF99D8730A57}" srcId="{325E623D-ED87-4967-A33D-CF5E7078AE8E}" destId="{5F5FF3D7-F07F-412B-887F-2F34452F7889}" srcOrd="2" destOrd="0" parTransId="{58B4F213-7ABA-44D8-A56B-4C76E7A3A2DF}" sibTransId="{0A5D1FAB-BFF4-4144-B2D4-FC78C6BF288A}"/>
    <dgm:cxn modelId="{AD1A4BA5-33BE-4F29-8FB1-3EFB28F6273F}" type="presParOf" srcId="{19CDAF79-F5A2-4F9D-9790-72625CAC45C4}" destId="{A74B8E27-0040-47F4-960F-904EAE205399}" srcOrd="0" destOrd="0" presId="urn:microsoft.com/office/officeart/2005/8/layout/vList3"/>
    <dgm:cxn modelId="{30E3EC85-94C5-4674-A6CC-97D607E7E88F}" type="presParOf" srcId="{A74B8E27-0040-47F4-960F-904EAE205399}" destId="{6A07437D-5ABB-4268-BDD0-BD439EE2CC4E}" srcOrd="0" destOrd="0" presId="urn:microsoft.com/office/officeart/2005/8/layout/vList3"/>
    <dgm:cxn modelId="{CF3452FC-A9EF-4768-9072-544FD3CF2DD6}" type="presParOf" srcId="{A74B8E27-0040-47F4-960F-904EAE205399}" destId="{B05737F3-57B6-404A-BDC0-CACD58E62C4F}" srcOrd="1" destOrd="0" presId="urn:microsoft.com/office/officeart/2005/8/layout/vList3"/>
    <dgm:cxn modelId="{9DDC14D5-BDDA-4229-B88D-291203EA14B1}" type="presParOf" srcId="{19CDAF79-F5A2-4F9D-9790-72625CAC45C4}" destId="{89FB1B6A-AFF7-4CFF-83CC-60EBD08B4901}" srcOrd="1" destOrd="0" presId="urn:microsoft.com/office/officeart/2005/8/layout/vList3"/>
    <dgm:cxn modelId="{19C09D1B-ED69-4BA4-83A7-A11324B0AA6E}" type="presParOf" srcId="{19CDAF79-F5A2-4F9D-9790-72625CAC45C4}" destId="{0BC47801-C39F-4415-8DB9-AA575023F161}" srcOrd="2" destOrd="0" presId="urn:microsoft.com/office/officeart/2005/8/layout/vList3"/>
    <dgm:cxn modelId="{29F91D16-C5D9-4C6C-8CBB-951D5257BFDC}" type="presParOf" srcId="{0BC47801-C39F-4415-8DB9-AA575023F161}" destId="{513B09B2-89B1-484A-9CB9-02621C298840}" srcOrd="0" destOrd="0" presId="urn:microsoft.com/office/officeart/2005/8/layout/vList3"/>
    <dgm:cxn modelId="{BBF18B84-8910-443D-A234-F4B32D10EC82}" type="presParOf" srcId="{0BC47801-C39F-4415-8DB9-AA575023F161}" destId="{60E73736-C1F3-43DB-99BF-F964803DC29D}" srcOrd="1" destOrd="0" presId="urn:microsoft.com/office/officeart/2005/8/layout/vList3"/>
    <dgm:cxn modelId="{2EC5EA85-2337-4C26-8A92-C30F3B8DBC89}" type="presParOf" srcId="{19CDAF79-F5A2-4F9D-9790-72625CAC45C4}" destId="{F64B6809-99F3-4525-895E-36A35F6A54C4}" srcOrd="3" destOrd="0" presId="urn:microsoft.com/office/officeart/2005/8/layout/vList3"/>
    <dgm:cxn modelId="{F4E65899-0604-4A7C-90E2-48591928114B}" type="presParOf" srcId="{19CDAF79-F5A2-4F9D-9790-72625CAC45C4}" destId="{DDC6C2C5-758F-41BE-A8F4-82D086BAF6CC}" srcOrd="4" destOrd="0" presId="urn:microsoft.com/office/officeart/2005/8/layout/vList3"/>
    <dgm:cxn modelId="{4872AE1B-7EBF-4260-ACC6-C74DFF5B3179}" type="presParOf" srcId="{DDC6C2C5-758F-41BE-A8F4-82D086BAF6CC}" destId="{CF222C3D-7205-431D-AA2B-5107BDF243AC}" srcOrd="0" destOrd="0" presId="urn:microsoft.com/office/officeart/2005/8/layout/vList3"/>
    <dgm:cxn modelId="{0000ED4A-601A-4A58-B945-13E2BD416B24}" type="presParOf" srcId="{DDC6C2C5-758F-41BE-A8F4-82D086BAF6CC}" destId="{0157D0B0-1A16-4F2D-A9AB-F1C6908EC2D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F4E2E-1CC1-4EE0-9507-5E470F8BCBA1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741EF-6498-46E2-9816-0D96BAE95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7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2- Nonsense “goofy” answers</a:t>
            </a:r>
          </a:p>
          <a:p>
            <a:r>
              <a:rPr lang="en-US" dirty="0" smtClean="0"/>
              <a:t>8- Warnings about popularity, with obvious disapproval</a:t>
            </a:r>
          </a:p>
          <a:p>
            <a:r>
              <a:rPr lang="en-US" baseline="0" dirty="0" smtClean="0"/>
              <a:t>3 – 2 written and one verbal – admitting to use</a:t>
            </a:r>
          </a:p>
          <a:p>
            <a:r>
              <a:rPr lang="en-US" baseline="0" dirty="0" smtClean="0"/>
              <a:t>2 – Additional comments that they do not use either drugs or alcohol</a:t>
            </a:r>
          </a:p>
          <a:p>
            <a:r>
              <a:rPr lang="en-US" baseline="0" dirty="0" smtClean="0"/>
              <a:t>5 – Clear legalization advocates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741EF-6498-46E2-9816-0D96BAE952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2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Youth focus group/survey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These questions were asked of a group of middle-schoolers in Washington court house, </a:t>
            </a:r>
            <a:r>
              <a:rPr lang="en-US" dirty="0" err="1" smtClean="0"/>
              <a:t>ohio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times during the school year have you seen or heard educational information about drug or alcohol use?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23124751"/>
              </p:ext>
            </p:extLst>
          </p:nvPr>
        </p:nvGraphicFramePr>
        <p:xfrm>
          <a:off x="830424" y="2672235"/>
          <a:ext cx="10447802" cy="295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04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frequently have you seen/heard information about alcohol &amp; drugs from the following sources: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98992299"/>
              </p:ext>
            </p:extLst>
          </p:nvPr>
        </p:nvGraphicFramePr>
        <p:xfrm>
          <a:off x="9144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90168825"/>
              </p:ext>
            </p:extLst>
          </p:nvPr>
        </p:nvGraphicFramePr>
        <p:xfrm>
          <a:off x="61722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708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day use projections – average student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92676617"/>
              </p:ext>
            </p:extLst>
          </p:nvPr>
        </p:nvGraphicFramePr>
        <p:xfrm>
          <a:off x="9144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98615844"/>
              </p:ext>
            </p:extLst>
          </p:nvPr>
        </p:nvGraphicFramePr>
        <p:xfrm>
          <a:off x="6172200" y="2366963"/>
          <a:ext cx="51054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78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youth obtain alcohol: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50141580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5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youth obtain marijuana: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90766322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24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Contributing factors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146328" y="2080727"/>
            <a:ext cx="4873474" cy="970285"/>
          </a:xfrm>
        </p:spPr>
        <p:txBody>
          <a:bodyPr/>
          <a:lstStyle/>
          <a:p>
            <a:pPr algn="ctr"/>
            <a:r>
              <a:rPr lang="en-US" dirty="0" smtClean="0"/>
              <a:t>alcohol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46459950"/>
              </p:ext>
            </p:extLst>
          </p:nvPr>
        </p:nvGraphicFramePr>
        <p:xfrm>
          <a:off x="914400" y="3051175"/>
          <a:ext cx="5105400" cy="3246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marijuana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07724728"/>
              </p:ext>
            </p:extLst>
          </p:nvPr>
        </p:nvGraphicFramePr>
        <p:xfrm>
          <a:off x="6172200" y="3051176"/>
          <a:ext cx="5105400" cy="3181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272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11" y="480526"/>
            <a:ext cx="3415004" cy="125496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Comments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606490" y="1959429"/>
            <a:ext cx="1492898" cy="112900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should know that a lot of teens use drugs.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778898" y="485192"/>
            <a:ext cx="1735494" cy="125030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Drugs are bad!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6652727" y="559837"/>
            <a:ext cx="2481942" cy="11756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lot of stores in town do not ID for alcohol.</a:t>
            </a:r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2164703" y="1884784"/>
            <a:ext cx="2481942" cy="226733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Some coworkers provide alcohol to minors that work with them.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531845" y="3508310"/>
            <a:ext cx="1567543" cy="136227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Never use meth!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430416" y="2220686"/>
            <a:ext cx="6298164" cy="105435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get offered weed/pot every day, but I turn it down.  I’d like to focus on my future and not get a record.  I do drink, but only around responsible family members.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367463" y="3778898"/>
            <a:ext cx="1810139" cy="115699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They need to help all the kids addicted to drugs.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4975424" y="5169159"/>
            <a:ext cx="1707502" cy="13156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suck at life.  I need vodka.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>
            <a:off x="6458010" y="3546369"/>
            <a:ext cx="1997242" cy="162426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 heroin.  Go weed.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1780674" y="5131837"/>
            <a:ext cx="2586789" cy="13136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Marijuana doesn’t kill.  It is medical.</a:t>
            </a:r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8735660" y="3475162"/>
            <a:ext cx="1359569" cy="112900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Drugs are easy to come by.</a:t>
            </a:r>
            <a:endParaRPr lang="en-US" dirty="0"/>
          </a:p>
        </p:txBody>
      </p:sp>
      <p:sp>
        <p:nvSpPr>
          <p:cNvPr id="15" name="Cloud Callout 14"/>
          <p:cNvSpPr/>
          <p:nvPr/>
        </p:nvSpPr>
        <p:spPr>
          <a:xfrm>
            <a:off x="7988967" y="5414211"/>
            <a:ext cx="3332749" cy="115503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Put cameras in alleys and behind stores.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529011" y="288513"/>
            <a:ext cx="19130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else do you think that we should know?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049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9118</TotalTime>
  <Words>292</Words>
  <Application>Microsoft Office PowerPoint</Application>
  <PresentationFormat>Widescreen</PresentationFormat>
  <Paragraphs>43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Tw Cen MT</vt:lpstr>
      <vt:lpstr>Droplet</vt:lpstr>
      <vt:lpstr>Youth focus group/survey</vt:lpstr>
      <vt:lpstr>How many times during the school year have you seen or heard educational information about drug or alcohol use?</vt:lpstr>
      <vt:lpstr>How frequently have you seen/heard information about alcohol &amp; drugs from the following sources:</vt:lpstr>
      <vt:lpstr>30 day use projections – average student</vt:lpstr>
      <vt:lpstr>How youth obtain alcohol:</vt:lpstr>
      <vt:lpstr>How youth obtain marijuana:</vt:lpstr>
      <vt:lpstr>Contributing factors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focus group/survey</dc:title>
  <dc:creator>Christina Blair</dc:creator>
  <cp:lastModifiedBy>Christina Blair</cp:lastModifiedBy>
  <cp:revision>19</cp:revision>
  <dcterms:created xsi:type="dcterms:W3CDTF">2016-11-21T14:35:13Z</dcterms:created>
  <dcterms:modified xsi:type="dcterms:W3CDTF">2017-01-18T16:13:08Z</dcterms:modified>
</cp:coreProperties>
</file>