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Percentage of youth reporting use</a:t>
            </a:r>
            <a:r>
              <a:rPr lang="en-US" baseline="0" dirty="0" smtClean="0"/>
              <a:t> in the past 30 days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MT 6th</c:v>
                </c:pt>
                <c:pt idx="1">
                  <c:v>WCH 6th</c:v>
                </c:pt>
                <c:pt idx="2">
                  <c:v>MT 8th</c:v>
                </c:pt>
                <c:pt idx="3">
                  <c:v>WCH 8th</c:v>
                </c:pt>
                <c:pt idx="4">
                  <c:v>MT 10th</c:v>
                </c:pt>
                <c:pt idx="5">
                  <c:v>WCH 10th</c:v>
                </c:pt>
                <c:pt idx="6">
                  <c:v>Combined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12</c:v>
                </c:pt>
                <c:pt idx="3">
                  <c:v>18</c:v>
                </c:pt>
                <c:pt idx="4">
                  <c:v>26</c:v>
                </c:pt>
                <c:pt idx="5">
                  <c:v>19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MT 6th</c:v>
                </c:pt>
                <c:pt idx="1">
                  <c:v>WCH 6th</c:v>
                </c:pt>
                <c:pt idx="2">
                  <c:v>MT 8th</c:v>
                </c:pt>
                <c:pt idx="3">
                  <c:v>WCH 8th</c:v>
                </c:pt>
                <c:pt idx="4">
                  <c:v>MT 10th</c:v>
                </c:pt>
                <c:pt idx="5">
                  <c:v>WCH 10th</c:v>
                </c:pt>
                <c:pt idx="6">
                  <c:v>Combined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13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MT 6th</c:v>
                </c:pt>
                <c:pt idx="1">
                  <c:v>WCH 6th</c:v>
                </c:pt>
                <c:pt idx="2">
                  <c:v>MT 8th</c:v>
                </c:pt>
                <c:pt idx="3">
                  <c:v>WCH 8th</c:v>
                </c:pt>
                <c:pt idx="4">
                  <c:v>MT 10th</c:v>
                </c:pt>
                <c:pt idx="5">
                  <c:v>WCH 10th</c:v>
                </c:pt>
                <c:pt idx="6">
                  <c:v>Combined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10</c:v>
                </c:pt>
                <c:pt idx="4">
                  <c:v>13</c:v>
                </c:pt>
                <c:pt idx="5">
                  <c:v>9</c:v>
                </c:pt>
                <c:pt idx="6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MT 6th</c:v>
                </c:pt>
                <c:pt idx="1">
                  <c:v>WCH 6th</c:v>
                </c:pt>
                <c:pt idx="2">
                  <c:v>MT 8th</c:v>
                </c:pt>
                <c:pt idx="3">
                  <c:v>WCH 8th</c:v>
                </c:pt>
                <c:pt idx="4">
                  <c:v>MT 10th</c:v>
                </c:pt>
                <c:pt idx="5">
                  <c:v>WCH 10th</c:v>
                </c:pt>
                <c:pt idx="6">
                  <c:v>Combined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930232"/>
        <c:axId val="219936896"/>
      </c:barChart>
      <c:catAx>
        <c:axId val="21993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6896"/>
        <c:crosses val="autoZero"/>
        <c:auto val="1"/>
        <c:lblAlgn val="ctr"/>
        <c:lblOffset val="100"/>
        <c:noMultiLvlLbl val="0"/>
      </c:catAx>
      <c:valAx>
        <c:axId val="2199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3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No Risk</c:v>
                </c:pt>
                <c:pt idx="1">
                  <c:v>Slight/Moderate</c:v>
                </c:pt>
                <c:pt idx="2">
                  <c:v>Great Risk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64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Marijuana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No Risk</c:v>
                </c:pt>
                <c:pt idx="1">
                  <c:v>Slight/Moderate</c:v>
                </c:pt>
                <c:pt idx="2">
                  <c:v>Great Risk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41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Tobacco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No Risk</c:v>
                </c:pt>
                <c:pt idx="1">
                  <c:v>Slight/Moderate</c:v>
                </c:pt>
                <c:pt idx="2">
                  <c:v>Great Risk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40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Prescription Drugs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No Risk</c:v>
                </c:pt>
                <c:pt idx="1">
                  <c:v>Slight/Moderate</c:v>
                </c:pt>
                <c:pt idx="2">
                  <c:v>Great Risk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38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Parental Disapproval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15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11</c:v>
                </c:pt>
                <c:pt idx="3">
                  <c:v>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11</c:v>
                </c:pt>
                <c:pt idx="3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526048"/>
        <c:axId val="527521344"/>
      </c:barChart>
      <c:catAx>
        <c:axId val="5275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521344"/>
        <c:crosses val="autoZero"/>
        <c:auto val="1"/>
        <c:lblAlgn val="ctr"/>
        <c:lblOffset val="100"/>
        <c:noMultiLvlLbl val="0"/>
      </c:catAx>
      <c:valAx>
        <c:axId val="52752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5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Peer Disapproval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18</c:v>
                </c:pt>
                <c:pt idx="2">
                  <c:v>25</c:v>
                </c:pt>
                <c:pt idx="3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12</c:v>
                </c:pt>
                <c:pt idx="2">
                  <c:v>15</c:v>
                </c:pt>
                <c:pt idx="3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Not Wrong</c:v>
                </c:pt>
                <c:pt idx="1">
                  <c:v>A Little Wrong</c:v>
                </c:pt>
                <c:pt idx="2">
                  <c:v>Wrong</c:v>
                </c:pt>
                <c:pt idx="3">
                  <c:v>Very Wrong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21</c:v>
                </c:pt>
                <c:pt idx="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6368128"/>
        <c:axId val="516366560"/>
      </c:barChart>
      <c:catAx>
        <c:axId val="51636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66560"/>
        <c:crosses val="autoZero"/>
        <c:auto val="1"/>
        <c:lblAlgn val="ctr"/>
        <c:lblOffset val="100"/>
        <c:noMultiLvlLbl val="0"/>
      </c:catAx>
      <c:valAx>
        <c:axId val="5163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6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“Perception</a:t>
            </a:r>
            <a:r>
              <a:rPr lang="en-US" baseline="0" dirty="0" smtClean="0"/>
              <a:t> of Peer Acceptance”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Not/Little Wrong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Tobacco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Not/Little Wrong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Marijuana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Not/Little Wrong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Not/Little Wrong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357152"/>
        <c:axId val="516358328"/>
      </c:barChart>
      <c:catAx>
        <c:axId val="51635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58328"/>
        <c:crosses val="autoZero"/>
        <c:auto val="1"/>
        <c:lblAlgn val="ctr"/>
        <c:lblOffset val="100"/>
        <c:noMultiLvlLbl val="0"/>
      </c:catAx>
      <c:valAx>
        <c:axId val="51635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5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substance use data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Healthier buckeye grant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26" y="2482162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30 day use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201819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77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risk of harm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9986527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66064216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32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risk of harm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8877533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1597561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882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of disapproval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130383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58282974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11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“not wrong or a little wrong”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590631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261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1363</TotalTime>
  <Words>59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Youth substance use data 2017</vt:lpstr>
      <vt:lpstr>Past 30 day use</vt:lpstr>
      <vt:lpstr>Perception of risk of harm</vt:lpstr>
      <vt:lpstr>Perception of risk of harm</vt:lpstr>
      <vt:lpstr>Perception of disapproval</vt:lpstr>
      <vt:lpstr>“not wrong or a little wrong”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substance use data 2017</dc:title>
  <dc:creator>Christina Blair</dc:creator>
  <cp:lastModifiedBy>Planner</cp:lastModifiedBy>
  <cp:revision>8</cp:revision>
  <dcterms:created xsi:type="dcterms:W3CDTF">2017-04-06T18:55:06Z</dcterms:created>
  <dcterms:modified xsi:type="dcterms:W3CDTF">2017-04-14T19:35:13Z</dcterms:modified>
</cp:coreProperties>
</file>