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57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6606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87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520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4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3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02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69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99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0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7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5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7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1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0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43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6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needs assessment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Healthier buckeye grant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45" y="1452433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9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Fayette county memorial hospital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Heroine overdose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FF0000"/>
                </a:solidFill>
              </a:rPr>
              <a:t>38</a:t>
            </a:r>
            <a:r>
              <a:rPr lang="en-US" sz="1600" dirty="0"/>
              <a:t> patients overdosed on heroine </a:t>
            </a:r>
          </a:p>
          <a:p>
            <a:r>
              <a:rPr lang="en-US" dirty="0"/>
              <a:t>October 1, 2015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December 31, 2015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Heroine overdose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FF0000"/>
                </a:solidFill>
              </a:rPr>
              <a:t>124</a:t>
            </a:r>
            <a:r>
              <a:rPr lang="en-US" sz="1600" dirty="0"/>
              <a:t> patients overdosed on heroine </a:t>
            </a:r>
          </a:p>
          <a:p>
            <a:r>
              <a:rPr lang="en-US" dirty="0"/>
              <a:t>January 1, 2016 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December 21, 2016.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Alcohol overdose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FF0000"/>
                </a:solidFill>
              </a:rPr>
              <a:t>78</a:t>
            </a:r>
            <a:r>
              <a:rPr lang="en-US" sz="1600" dirty="0"/>
              <a:t> patients overdosed on alcohol </a:t>
            </a:r>
          </a:p>
          <a:p>
            <a:r>
              <a:rPr lang="en-US" dirty="0"/>
              <a:t>January 1, 2016 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December 21,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0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10C458-E333-454D-BD5E-3B677A55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Fayette county 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49C20-6C22-4080-8EFA-CC7B4130A8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2015</a:t>
            </a:r>
          </a:p>
          <a:p>
            <a:pPr lvl="1"/>
            <a:r>
              <a:rPr lang="en-US" dirty="0"/>
              <a:t>Doses of Narcan = 142</a:t>
            </a:r>
          </a:p>
          <a:p>
            <a:pPr lvl="1"/>
            <a:r>
              <a:rPr lang="en-US" dirty="0"/>
              <a:t>Number of patients served = 111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3B4B06-A01C-4245-A7D9-56925F5CB0A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2016</a:t>
            </a:r>
          </a:p>
          <a:p>
            <a:pPr lvl="1"/>
            <a:r>
              <a:rPr lang="en-US" dirty="0"/>
              <a:t>Doses of Narcan = 202</a:t>
            </a:r>
          </a:p>
          <a:p>
            <a:pPr lvl="1"/>
            <a:r>
              <a:rPr lang="en-US" dirty="0"/>
              <a:t>Number of patients served = 139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64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requests out to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Life squad</a:t>
            </a:r>
          </a:p>
          <a:p>
            <a:r>
              <a:rPr lang="en-US" dirty="0" err="1"/>
              <a:t>Wch</a:t>
            </a:r>
            <a:r>
              <a:rPr lang="en-US" dirty="0"/>
              <a:t> </a:t>
            </a:r>
            <a:r>
              <a:rPr lang="en-US"/>
              <a:t>probation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0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Adamh</a:t>
            </a:r>
            <a:r>
              <a:rPr lang="en-US" dirty="0"/>
              <a:t> board data</a:t>
            </a:r>
            <a:br>
              <a:rPr lang="en-US" dirty="0"/>
            </a:br>
            <a:r>
              <a:rPr lang="en-US" dirty="0"/>
              <a:t>2015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73502916"/>
              </p:ext>
            </p:extLst>
          </p:nvPr>
        </p:nvGraphicFramePr>
        <p:xfrm>
          <a:off x="5087853" y="253945"/>
          <a:ext cx="618974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3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32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63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Drug of Choice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r>
                        <a:rPr lang="en-US" baseline="0" dirty="0"/>
                        <a:t> in Treatment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% of 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Club Drugs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Crack Cocaine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Heroine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Marijuana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Methamphetamine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Cocaine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Opioids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Stimulants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Mushrooms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Hypnotics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sz="1600" dirty="0"/>
                        <a:t>Synthetic Marijuana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9373">
                <a:tc>
                  <a:txBody>
                    <a:bodyPr/>
                    <a:lstStyle/>
                    <a:p>
                      <a:r>
                        <a:rPr lang="en-US" dirty="0"/>
                        <a:t>Total All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These numbers look at all treatment providers within Fayette county and were provided by the paint valley </a:t>
            </a:r>
            <a:r>
              <a:rPr lang="en-US" dirty="0" err="1"/>
              <a:t>adamh</a:t>
            </a:r>
            <a:r>
              <a:rPr lang="en-US" dirty="0"/>
              <a:t> board.</a:t>
            </a:r>
          </a:p>
        </p:txBody>
      </p:sp>
    </p:spTree>
    <p:extLst>
      <p:ext uri="{BB962C8B-B14F-4D97-AF65-F5344CB8AC3E}">
        <p14:creationId xmlns:p14="http://schemas.microsoft.com/office/powerpoint/2010/main" val="352155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district data 2015-2016 </a:t>
            </a:r>
            <a:r>
              <a:rPr lang="en-US" dirty="0" err="1"/>
              <a:t>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Miami trace schools</a:t>
            </a:r>
          </a:p>
          <a:p>
            <a:pPr lvl="1"/>
            <a:r>
              <a:rPr lang="en-US" dirty="0"/>
              <a:t>Drop out – 9</a:t>
            </a:r>
          </a:p>
          <a:p>
            <a:pPr lvl="1"/>
            <a:r>
              <a:rPr lang="en-US" dirty="0"/>
              <a:t>out of school suspension – 106</a:t>
            </a:r>
          </a:p>
          <a:p>
            <a:pPr lvl="1"/>
            <a:r>
              <a:rPr lang="en-US" dirty="0"/>
              <a:t>In-school suspension – 503</a:t>
            </a:r>
          </a:p>
          <a:p>
            <a:pPr lvl="1"/>
            <a:r>
              <a:rPr lang="en-US" dirty="0"/>
              <a:t>Tobacco related – out of school - 13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Washington city schools</a:t>
            </a:r>
          </a:p>
          <a:p>
            <a:pPr lvl="1"/>
            <a:r>
              <a:rPr lang="en-US" dirty="0"/>
              <a:t>Drop out – 13</a:t>
            </a:r>
          </a:p>
          <a:p>
            <a:pPr lvl="1"/>
            <a:r>
              <a:rPr lang="en-US" dirty="0"/>
              <a:t>Out of school suspension – 97</a:t>
            </a:r>
          </a:p>
          <a:p>
            <a:pPr lvl="1"/>
            <a:r>
              <a:rPr lang="en-US"/>
              <a:t>In school </a:t>
            </a:r>
            <a:r>
              <a:rPr lang="en-US" dirty="0"/>
              <a:t>suspension – 21</a:t>
            </a:r>
          </a:p>
          <a:p>
            <a:pPr lvl="1"/>
            <a:r>
              <a:rPr lang="en-US" dirty="0"/>
              <a:t>Tobacco related – out of school – 17</a:t>
            </a:r>
          </a:p>
          <a:p>
            <a:pPr lvl="1"/>
            <a:r>
              <a:rPr lang="en-US" dirty="0"/>
              <a:t>The school reported 3 drug related out of school suspensions</a:t>
            </a:r>
          </a:p>
        </p:txBody>
      </p:sp>
    </p:spTree>
    <p:extLst>
      <p:ext uri="{BB962C8B-B14F-4D97-AF65-F5344CB8AC3E}">
        <p14:creationId xmlns:p14="http://schemas.microsoft.com/office/powerpoint/2010/main" val="205545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Juvenile probation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Ovi</a:t>
            </a:r>
            <a:r>
              <a:rPr lang="en-US" dirty="0"/>
              <a:t> – 3</a:t>
            </a:r>
          </a:p>
          <a:p>
            <a:r>
              <a:rPr lang="en-US" dirty="0"/>
              <a:t>Alcohol related – 5</a:t>
            </a:r>
          </a:p>
          <a:p>
            <a:r>
              <a:rPr lang="en-US" dirty="0"/>
              <a:t>Drug related – 8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*Most juveniles are charged under “unruly” making the data difficult to obtain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Currently in the middle of a survey to determine drug of choice and the number of individuals reporting being under the influence of drugs/alcohol at the time of their arrest</a:t>
            </a:r>
          </a:p>
        </p:txBody>
      </p:sp>
    </p:spTree>
    <p:extLst>
      <p:ext uri="{BB962C8B-B14F-4D97-AF65-F5344CB8AC3E}">
        <p14:creationId xmlns:p14="http://schemas.microsoft.com/office/powerpoint/2010/main" val="127735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</a:t>
            </a:r>
            <a:r>
              <a:rPr lang="en-US" dirty="0" err="1"/>
              <a:t>c.h</a:t>
            </a:r>
            <a:r>
              <a:rPr lang="en-US" dirty="0"/>
              <a:t>. police - 2015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Minors</a:t>
            </a:r>
          </a:p>
          <a:p>
            <a:pPr lvl="1"/>
            <a:r>
              <a:rPr lang="en-US" dirty="0"/>
              <a:t>Drug possession:  6</a:t>
            </a:r>
          </a:p>
          <a:p>
            <a:pPr lvl="1"/>
            <a:r>
              <a:rPr lang="en-US" dirty="0"/>
              <a:t>Underage consumption: 8</a:t>
            </a:r>
          </a:p>
          <a:p>
            <a:pPr lvl="1"/>
            <a:r>
              <a:rPr lang="en-US" dirty="0"/>
              <a:t>Drug related cases:  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Adults</a:t>
            </a:r>
          </a:p>
          <a:p>
            <a:pPr lvl="1"/>
            <a:r>
              <a:rPr lang="en-US" dirty="0"/>
              <a:t>Drug possession:  48</a:t>
            </a:r>
          </a:p>
          <a:p>
            <a:pPr lvl="1"/>
            <a:r>
              <a:rPr lang="en-US" dirty="0"/>
              <a:t>Underage consumption:  6</a:t>
            </a:r>
          </a:p>
          <a:p>
            <a:pPr lvl="1"/>
            <a:r>
              <a:rPr lang="en-US" dirty="0"/>
              <a:t>Drug related cases:  92</a:t>
            </a:r>
          </a:p>
        </p:txBody>
      </p:sp>
    </p:spTree>
    <p:extLst>
      <p:ext uri="{BB962C8B-B14F-4D97-AF65-F5344CB8AC3E}">
        <p14:creationId xmlns:p14="http://schemas.microsoft.com/office/powerpoint/2010/main" val="111650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Fayette County Sheriff’s dept.-2015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/>
              <a:t>Minors</a:t>
            </a:r>
          </a:p>
          <a:p>
            <a:pPr lvl="1"/>
            <a:r>
              <a:rPr lang="en-US" sz="2000" dirty="0"/>
              <a:t>Alcohol related arrests:  9</a:t>
            </a:r>
          </a:p>
          <a:p>
            <a:pPr lvl="1"/>
            <a:r>
              <a:rPr lang="en-US" sz="2000" dirty="0"/>
              <a:t>Alcohol impaired drivers:  2</a:t>
            </a:r>
          </a:p>
          <a:p>
            <a:pPr lvl="1"/>
            <a:r>
              <a:rPr lang="en-US" sz="2000" dirty="0"/>
              <a:t>Alcohol related crash w/ injury:  1</a:t>
            </a:r>
          </a:p>
          <a:p>
            <a:pPr lvl="1"/>
            <a:r>
              <a:rPr lang="en-US" dirty="0"/>
              <a:t>Alcohol related deaths:  0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Adults</a:t>
            </a:r>
          </a:p>
          <a:p>
            <a:r>
              <a:rPr lang="en-US" dirty="0"/>
              <a:t>Alcohol related arrests:  139</a:t>
            </a:r>
          </a:p>
          <a:p>
            <a:r>
              <a:rPr lang="en-US" dirty="0"/>
              <a:t>Alcohol impaired drivers:  35</a:t>
            </a:r>
          </a:p>
          <a:p>
            <a:r>
              <a:rPr lang="en-US" dirty="0"/>
              <a:t>Alcohol related crash w/ injury:  16</a:t>
            </a:r>
          </a:p>
          <a:p>
            <a:r>
              <a:rPr lang="en-US" dirty="0"/>
              <a:t>Alcohol related deaths: 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6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Municipal court - 2015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Misdemeanor convictions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Marijuana related:  32</a:t>
            </a:r>
          </a:p>
          <a:p>
            <a:r>
              <a:rPr lang="en-US" dirty="0"/>
              <a:t>Paraphernalia:  132</a:t>
            </a:r>
          </a:p>
          <a:p>
            <a:r>
              <a:rPr lang="en-US" dirty="0"/>
              <a:t>Drug abuse: 1</a:t>
            </a:r>
          </a:p>
          <a:p>
            <a:r>
              <a:rPr lang="en-US" dirty="0"/>
              <a:t>Drug possession:  8</a:t>
            </a:r>
          </a:p>
          <a:p>
            <a:r>
              <a:rPr lang="en-US" dirty="0"/>
              <a:t>Total drug convictions:  173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Felonies transferred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Trafficking:  34</a:t>
            </a:r>
          </a:p>
          <a:p>
            <a:r>
              <a:rPr lang="en-US" dirty="0"/>
              <a:t>Manufacturing:  2</a:t>
            </a:r>
          </a:p>
          <a:p>
            <a:r>
              <a:rPr lang="en-US" dirty="0"/>
              <a:t>Possession heroine:  22</a:t>
            </a:r>
          </a:p>
          <a:p>
            <a:r>
              <a:rPr lang="en-US" dirty="0"/>
              <a:t>Possession meth:  3</a:t>
            </a:r>
          </a:p>
          <a:p>
            <a:r>
              <a:rPr lang="en-US" dirty="0"/>
              <a:t>Possession/drug abuse:  15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7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pleas court – 2015/2016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2015</a:t>
            </a:r>
          </a:p>
          <a:p>
            <a:pPr lvl="1"/>
            <a:r>
              <a:rPr lang="en-US" dirty="0"/>
              <a:t>Cocaine – 144</a:t>
            </a:r>
          </a:p>
          <a:p>
            <a:pPr lvl="1"/>
            <a:r>
              <a:rPr lang="en-US" dirty="0"/>
              <a:t>Heroine – 31</a:t>
            </a:r>
          </a:p>
          <a:p>
            <a:pPr lvl="1"/>
            <a:r>
              <a:rPr lang="en-US" dirty="0" err="1"/>
              <a:t>Methampethamine</a:t>
            </a:r>
            <a:r>
              <a:rPr lang="en-US" dirty="0"/>
              <a:t> - 1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2016</a:t>
            </a:r>
          </a:p>
          <a:p>
            <a:pPr lvl="1"/>
            <a:r>
              <a:rPr lang="en-US" dirty="0"/>
              <a:t>Cocaine – 41</a:t>
            </a:r>
          </a:p>
          <a:p>
            <a:pPr lvl="1"/>
            <a:r>
              <a:rPr lang="en-US" dirty="0"/>
              <a:t>Heroine – 79</a:t>
            </a:r>
          </a:p>
          <a:p>
            <a:pPr lvl="1"/>
            <a:r>
              <a:rPr lang="en-US" dirty="0"/>
              <a:t>Methamphetamine - 4</a:t>
            </a:r>
          </a:p>
        </p:txBody>
      </p:sp>
    </p:spTree>
    <p:extLst>
      <p:ext uri="{BB962C8B-B14F-4D97-AF65-F5344CB8AC3E}">
        <p14:creationId xmlns:p14="http://schemas.microsoft.com/office/powerpoint/2010/main" val="267830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Fayette county jail - 2015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a survey of individuals in jail during the summer of 2015, 95% identified their drug of choice as heroine.  Some individuals were in jail for offenses other than being caught with drugs.  Some of these reasons include:  shoplifting, breaking and entering, check fraud, etc.  All of these crimes were committed due to the individuals admitted substance abuse.</a:t>
            </a:r>
          </a:p>
        </p:txBody>
      </p:sp>
    </p:spTree>
    <p:extLst>
      <p:ext uri="{BB962C8B-B14F-4D97-AF65-F5344CB8AC3E}">
        <p14:creationId xmlns:p14="http://schemas.microsoft.com/office/powerpoint/2010/main" val="13378528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4576</TotalTime>
  <Words>546</Words>
  <Application>Microsoft Office PowerPoint</Application>
  <PresentationFormat>Widescreen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Community needs assessment data</vt:lpstr>
      <vt:lpstr>Adamh board data 2015</vt:lpstr>
      <vt:lpstr>School district data 2015-2016 sy</vt:lpstr>
      <vt:lpstr>Juvenile probation</vt:lpstr>
      <vt:lpstr>Washington c.h. police - 2015</vt:lpstr>
      <vt:lpstr>Fayette County Sheriff’s dept.-2015</vt:lpstr>
      <vt:lpstr>Municipal court - 2015</vt:lpstr>
      <vt:lpstr>Common pleas court – 2015/2016</vt:lpstr>
      <vt:lpstr>Fayette county jail - 2015</vt:lpstr>
      <vt:lpstr>Fayette county memorial hospital</vt:lpstr>
      <vt:lpstr>Fayette county ems</vt:lpstr>
      <vt:lpstr>Data requests out to the following: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needs assessment data</dc:title>
  <dc:creator>Christina Blair</dc:creator>
  <cp:lastModifiedBy>Christina Blair</cp:lastModifiedBy>
  <cp:revision>25</cp:revision>
  <dcterms:created xsi:type="dcterms:W3CDTF">2016-12-12T18:36:26Z</dcterms:created>
  <dcterms:modified xsi:type="dcterms:W3CDTF">2018-01-03T22:35:28Z</dcterms:modified>
</cp:coreProperties>
</file>