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youth reporting use</a:t>
            </a:r>
            <a:r>
              <a:rPr lang="en-US" baseline="0" dirty="0"/>
              <a:t> in the past 30 days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MT 6th 2017</c:v>
                </c:pt>
                <c:pt idx="1">
                  <c:v>MT 6th 2018</c:v>
                </c:pt>
                <c:pt idx="2">
                  <c:v>WCH 6th 2017</c:v>
                </c:pt>
                <c:pt idx="3">
                  <c:v>WCH 6th 2018</c:v>
                </c:pt>
                <c:pt idx="4">
                  <c:v>Combined 6th 2017</c:v>
                </c:pt>
                <c:pt idx="5">
                  <c:v>Combined 6th 2018</c:v>
                </c:pt>
                <c:pt idx="6">
                  <c:v>MT 8th 2017</c:v>
                </c:pt>
                <c:pt idx="7">
                  <c:v>MT 8th 2018</c:v>
                </c:pt>
                <c:pt idx="8">
                  <c:v>WCH 8th 2017</c:v>
                </c:pt>
                <c:pt idx="9">
                  <c:v>WCH 8th 2018</c:v>
                </c:pt>
                <c:pt idx="10">
                  <c:v>Combined 8th 2017</c:v>
                </c:pt>
                <c:pt idx="11">
                  <c:v>Combined 8th 2018</c:v>
                </c:pt>
                <c:pt idx="12">
                  <c:v>MT 10th 2017</c:v>
                </c:pt>
                <c:pt idx="13">
                  <c:v>MT 10th 2018</c:v>
                </c:pt>
                <c:pt idx="14">
                  <c:v>WCH 10th 2017</c:v>
                </c:pt>
                <c:pt idx="15">
                  <c:v>WCH 10th 2018</c:v>
                </c:pt>
                <c:pt idx="16">
                  <c:v>Combined 10th 2017</c:v>
                </c:pt>
                <c:pt idx="17">
                  <c:v>Combined 10th 2018</c:v>
                </c:pt>
                <c:pt idx="18">
                  <c:v>Combined 2017</c:v>
                </c:pt>
                <c:pt idx="19">
                  <c:v>Combined 2018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</c:v>
                </c:pt>
                <c:pt idx="1">
                  <c:v>1.57</c:v>
                </c:pt>
                <c:pt idx="2">
                  <c:v>5</c:v>
                </c:pt>
                <c:pt idx="3">
                  <c:v>2.42</c:v>
                </c:pt>
                <c:pt idx="4">
                  <c:v>3.6</c:v>
                </c:pt>
                <c:pt idx="5">
                  <c:v>1.97</c:v>
                </c:pt>
                <c:pt idx="6">
                  <c:v>12</c:v>
                </c:pt>
                <c:pt idx="7">
                  <c:v>7.11</c:v>
                </c:pt>
                <c:pt idx="8">
                  <c:v>18</c:v>
                </c:pt>
                <c:pt idx="9">
                  <c:v>4.38</c:v>
                </c:pt>
                <c:pt idx="10">
                  <c:v>12.8</c:v>
                </c:pt>
                <c:pt idx="11">
                  <c:v>5.99</c:v>
                </c:pt>
                <c:pt idx="12">
                  <c:v>26</c:v>
                </c:pt>
                <c:pt idx="13">
                  <c:v>12.15</c:v>
                </c:pt>
                <c:pt idx="14">
                  <c:v>19</c:v>
                </c:pt>
                <c:pt idx="15">
                  <c:v>15</c:v>
                </c:pt>
                <c:pt idx="16">
                  <c:v>23.12</c:v>
                </c:pt>
                <c:pt idx="17">
                  <c:v>13.03</c:v>
                </c:pt>
                <c:pt idx="18">
                  <c:v>12</c:v>
                </c:pt>
                <c:pt idx="19">
                  <c:v>7.96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9-4920-9AF9-FA6110DCC4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Tobacco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MT 6th 2017</c:v>
                </c:pt>
                <c:pt idx="1">
                  <c:v>MT 6th 2018</c:v>
                </c:pt>
                <c:pt idx="2">
                  <c:v>WCH 6th 2017</c:v>
                </c:pt>
                <c:pt idx="3">
                  <c:v>WCH 6th 2018</c:v>
                </c:pt>
                <c:pt idx="4">
                  <c:v>Combined 6th 2017</c:v>
                </c:pt>
                <c:pt idx="5">
                  <c:v>Combined 6th 2018</c:v>
                </c:pt>
                <c:pt idx="6">
                  <c:v>MT 8th 2017</c:v>
                </c:pt>
                <c:pt idx="7">
                  <c:v>MT 8th 2018</c:v>
                </c:pt>
                <c:pt idx="8">
                  <c:v>WCH 8th 2017</c:v>
                </c:pt>
                <c:pt idx="9">
                  <c:v>WCH 8th 2018</c:v>
                </c:pt>
                <c:pt idx="10">
                  <c:v>Combined 8th 2017</c:v>
                </c:pt>
                <c:pt idx="11">
                  <c:v>Combined 8th 2018</c:v>
                </c:pt>
                <c:pt idx="12">
                  <c:v>MT 10th 2017</c:v>
                </c:pt>
                <c:pt idx="13">
                  <c:v>MT 10th 2018</c:v>
                </c:pt>
                <c:pt idx="14">
                  <c:v>WCH 10th 2017</c:v>
                </c:pt>
                <c:pt idx="15">
                  <c:v>WCH 10th 2018</c:v>
                </c:pt>
                <c:pt idx="16">
                  <c:v>Combined 10th 2017</c:v>
                </c:pt>
                <c:pt idx="17">
                  <c:v>Combined 10th 2018</c:v>
                </c:pt>
                <c:pt idx="18">
                  <c:v>Combined 2017</c:v>
                </c:pt>
                <c:pt idx="19">
                  <c:v>Combined 2018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0</c:v>
                </c:pt>
                <c:pt idx="1">
                  <c:v>1.05</c:v>
                </c:pt>
                <c:pt idx="2">
                  <c:v>3</c:v>
                </c:pt>
                <c:pt idx="3">
                  <c:v>3.64</c:v>
                </c:pt>
                <c:pt idx="4">
                  <c:v>1.6</c:v>
                </c:pt>
                <c:pt idx="5">
                  <c:v>2.25</c:v>
                </c:pt>
                <c:pt idx="6">
                  <c:v>4</c:v>
                </c:pt>
                <c:pt idx="7">
                  <c:v>5.05</c:v>
                </c:pt>
                <c:pt idx="8">
                  <c:v>7</c:v>
                </c:pt>
                <c:pt idx="9">
                  <c:v>2.92</c:v>
                </c:pt>
                <c:pt idx="10">
                  <c:v>6.23</c:v>
                </c:pt>
                <c:pt idx="11">
                  <c:v>4.18</c:v>
                </c:pt>
                <c:pt idx="12">
                  <c:v>9</c:v>
                </c:pt>
                <c:pt idx="13">
                  <c:v>8.84</c:v>
                </c:pt>
                <c:pt idx="14">
                  <c:v>13</c:v>
                </c:pt>
                <c:pt idx="15">
                  <c:v>10</c:v>
                </c:pt>
                <c:pt idx="16">
                  <c:v>10.64</c:v>
                </c:pt>
                <c:pt idx="17">
                  <c:v>9.1999999999999993</c:v>
                </c:pt>
                <c:pt idx="18">
                  <c:v>5</c:v>
                </c:pt>
                <c:pt idx="19">
                  <c:v>6.01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E9-4920-9AF9-FA6110DCC4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Marijuana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MT 6th 2017</c:v>
                </c:pt>
                <c:pt idx="1">
                  <c:v>MT 6th 2018</c:v>
                </c:pt>
                <c:pt idx="2">
                  <c:v>WCH 6th 2017</c:v>
                </c:pt>
                <c:pt idx="3">
                  <c:v>WCH 6th 2018</c:v>
                </c:pt>
                <c:pt idx="4">
                  <c:v>Combined 6th 2017</c:v>
                </c:pt>
                <c:pt idx="5">
                  <c:v>Combined 6th 2018</c:v>
                </c:pt>
                <c:pt idx="6">
                  <c:v>MT 8th 2017</c:v>
                </c:pt>
                <c:pt idx="7">
                  <c:v>MT 8th 2018</c:v>
                </c:pt>
                <c:pt idx="8">
                  <c:v>WCH 8th 2017</c:v>
                </c:pt>
                <c:pt idx="9">
                  <c:v>WCH 8th 2018</c:v>
                </c:pt>
                <c:pt idx="10">
                  <c:v>Combined 8th 2017</c:v>
                </c:pt>
                <c:pt idx="11">
                  <c:v>Combined 8th 2018</c:v>
                </c:pt>
                <c:pt idx="12">
                  <c:v>MT 10th 2017</c:v>
                </c:pt>
                <c:pt idx="13">
                  <c:v>MT 10th 2018</c:v>
                </c:pt>
                <c:pt idx="14">
                  <c:v>WCH 10th 2017</c:v>
                </c:pt>
                <c:pt idx="15">
                  <c:v>WCH 10th 2018</c:v>
                </c:pt>
                <c:pt idx="16">
                  <c:v>Combined 10th 2017</c:v>
                </c:pt>
                <c:pt idx="17">
                  <c:v>Combined 10th 2018</c:v>
                </c:pt>
                <c:pt idx="18">
                  <c:v>Combined 2017</c:v>
                </c:pt>
                <c:pt idx="19">
                  <c:v>Combined 2018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</c:v>
                </c:pt>
                <c:pt idx="1">
                  <c:v>1.05</c:v>
                </c:pt>
                <c:pt idx="2">
                  <c:v>3</c:v>
                </c:pt>
                <c:pt idx="3">
                  <c:v>1.21</c:v>
                </c:pt>
                <c:pt idx="4">
                  <c:v>2.06</c:v>
                </c:pt>
                <c:pt idx="5">
                  <c:v>1.1200000000000001</c:v>
                </c:pt>
                <c:pt idx="6">
                  <c:v>3</c:v>
                </c:pt>
                <c:pt idx="7">
                  <c:v>6.6</c:v>
                </c:pt>
                <c:pt idx="8">
                  <c:v>10</c:v>
                </c:pt>
                <c:pt idx="9">
                  <c:v>2.19</c:v>
                </c:pt>
                <c:pt idx="10">
                  <c:v>5.38</c:v>
                </c:pt>
                <c:pt idx="11">
                  <c:v>4.79</c:v>
                </c:pt>
                <c:pt idx="12">
                  <c:v>13</c:v>
                </c:pt>
                <c:pt idx="13">
                  <c:v>4.97</c:v>
                </c:pt>
                <c:pt idx="14">
                  <c:v>9</c:v>
                </c:pt>
                <c:pt idx="15">
                  <c:v>13.75</c:v>
                </c:pt>
                <c:pt idx="16">
                  <c:v>11.35</c:v>
                </c:pt>
                <c:pt idx="17">
                  <c:v>7.66</c:v>
                </c:pt>
                <c:pt idx="18">
                  <c:v>5</c:v>
                </c:pt>
                <c:pt idx="19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E9-4920-9AF9-FA6110DCC4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Prescription Drugs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MT 6th 2017</c:v>
                </c:pt>
                <c:pt idx="1">
                  <c:v>MT 6th 2018</c:v>
                </c:pt>
                <c:pt idx="2">
                  <c:v>WCH 6th 2017</c:v>
                </c:pt>
                <c:pt idx="3">
                  <c:v>WCH 6th 2018</c:v>
                </c:pt>
                <c:pt idx="4">
                  <c:v>Combined 6th 2017</c:v>
                </c:pt>
                <c:pt idx="5">
                  <c:v>Combined 6th 2018</c:v>
                </c:pt>
                <c:pt idx="6">
                  <c:v>MT 8th 2017</c:v>
                </c:pt>
                <c:pt idx="7">
                  <c:v>MT 8th 2018</c:v>
                </c:pt>
                <c:pt idx="8">
                  <c:v>WCH 8th 2017</c:v>
                </c:pt>
                <c:pt idx="9">
                  <c:v>WCH 8th 2018</c:v>
                </c:pt>
                <c:pt idx="10">
                  <c:v>Combined 8th 2017</c:v>
                </c:pt>
                <c:pt idx="11">
                  <c:v>Combined 8th 2018</c:v>
                </c:pt>
                <c:pt idx="12">
                  <c:v>MT 10th 2017</c:v>
                </c:pt>
                <c:pt idx="13">
                  <c:v>MT 10th 2018</c:v>
                </c:pt>
                <c:pt idx="14">
                  <c:v>WCH 10th 2017</c:v>
                </c:pt>
                <c:pt idx="15">
                  <c:v>WCH 10th 2018</c:v>
                </c:pt>
                <c:pt idx="16">
                  <c:v>Combined 10th 2017</c:v>
                </c:pt>
                <c:pt idx="17">
                  <c:v>Combined 10th 2018</c:v>
                </c:pt>
                <c:pt idx="18">
                  <c:v>Combined 2017</c:v>
                </c:pt>
                <c:pt idx="19">
                  <c:v>Combined 2018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0</c:v>
                </c:pt>
                <c:pt idx="1">
                  <c:v>0.52</c:v>
                </c:pt>
                <c:pt idx="2">
                  <c:v>3</c:v>
                </c:pt>
                <c:pt idx="3">
                  <c:v>1.83</c:v>
                </c:pt>
                <c:pt idx="4">
                  <c:v>1.6</c:v>
                </c:pt>
                <c:pt idx="5">
                  <c:v>1.1200000000000001</c:v>
                </c:pt>
                <c:pt idx="6">
                  <c:v>2</c:v>
                </c:pt>
                <c:pt idx="7">
                  <c:v>2.04</c:v>
                </c:pt>
                <c:pt idx="8">
                  <c:v>7</c:v>
                </c:pt>
                <c:pt idx="9">
                  <c:v>6.57</c:v>
                </c:pt>
                <c:pt idx="10">
                  <c:v>4.2</c:v>
                </c:pt>
                <c:pt idx="11">
                  <c:v>3.9</c:v>
                </c:pt>
                <c:pt idx="12">
                  <c:v>4</c:v>
                </c:pt>
                <c:pt idx="13">
                  <c:v>0</c:v>
                </c:pt>
                <c:pt idx="14">
                  <c:v>3</c:v>
                </c:pt>
                <c:pt idx="15">
                  <c:v>5.0599999999999996</c:v>
                </c:pt>
                <c:pt idx="16">
                  <c:v>3.58</c:v>
                </c:pt>
                <c:pt idx="17">
                  <c:v>2.2000000000000002</c:v>
                </c:pt>
                <c:pt idx="18">
                  <c:v>3</c:v>
                </c:pt>
                <c:pt idx="19">
                  <c:v>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E9-4920-9AF9-FA6110DCC40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Opiates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MT 6th 2017</c:v>
                </c:pt>
                <c:pt idx="1">
                  <c:v>MT 6th 2018</c:v>
                </c:pt>
                <c:pt idx="2">
                  <c:v>WCH 6th 2017</c:v>
                </c:pt>
                <c:pt idx="3">
                  <c:v>WCH 6th 2018</c:v>
                </c:pt>
                <c:pt idx="4">
                  <c:v>Combined 6th 2017</c:v>
                </c:pt>
                <c:pt idx="5">
                  <c:v>Combined 6th 2018</c:v>
                </c:pt>
                <c:pt idx="6">
                  <c:v>MT 8th 2017</c:v>
                </c:pt>
                <c:pt idx="7">
                  <c:v>MT 8th 2018</c:v>
                </c:pt>
                <c:pt idx="8">
                  <c:v>WCH 8th 2017</c:v>
                </c:pt>
                <c:pt idx="9">
                  <c:v>WCH 8th 2018</c:v>
                </c:pt>
                <c:pt idx="10">
                  <c:v>Combined 8th 2017</c:v>
                </c:pt>
                <c:pt idx="11">
                  <c:v>Combined 8th 2018</c:v>
                </c:pt>
                <c:pt idx="12">
                  <c:v>MT 10th 2017</c:v>
                </c:pt>
                <c:pt idx="13">
                  <c:v>MT 10th 2018</c:v>
                </c:pt>
                <c:pt idx="14">
                  <c:v>WCH 10th 2017</c:v>
                </c:pt>
                <c:pt idx="15">
                  <c:v>WCH 10th 2018</c:v>
                </c:pt>
                <c:pt idx="16">
                  <c:v>Combined 10th 2017</c:v>
                </c:pt>
                <c:pt idx="17">
                  <c:v>Combined 10th 2018</c:v>
                </c:pt>
                <c:pt idx="18">
                  <c:v>Combined 2017</c:v>
                </c:pt>
                <c:pt idx="19">
                  <c:v>Combined 2018</c:v>
                </c:pt>
              </c:strCache>
            </c:strRef>
          </c:cat>
          <c:val>
            <c:numRef>
              <c:f>Sheet1!$F$2:$F$21</c:f>
              <c:numCache>
                <c:formatCode>0.00</c:formatCode>
                <c:ptCount val="20"/>
                <c:pt idx="1">
                  <c:v>3.65</c:v>
                </c:pt>
                <c:pt idx="3">
                  <c:v>3.64</c:v>
                </c:pt>
                <c:pt idx="5">
                  <c:v>3.64</c:v>
                </c:pt>
                <c:pt idx="7">
                  <c:v>2.02</c:v>
                </c:pt>
                <c:pt idx="9">
                  <c:v>2.19</c:v>
                </c:pt>
                <c:pt idx="11">
                  <c:v>2.09</c:v>
                </c:pt>
                <c:pt idx="13">
                  <c:v>1.1000000000000001</c:v>
                </c:pt>
                <c:pt idx="15">
                  <c:v>3.75</c:v>
                </c:pt>
                <c:pt idx="17">
                  <c:v>1.92</c:v>
                </c:pt>
                <c:pt idx="19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7-4FA3-8BDD-DF5F2D13376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Meth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MT 6th 2017</c:v>
                </c:pt>
                <c:pt idx="1">
                  <c:v>MT 6th 2018</c:v>
                </c:pt>
                <c:pt idx="2">
                  <c:v>WCH 6th 2017</c:v>
                </c:pt>
                <c:pt idx="3">
                  <c:v>WCH 6th 2018</c:v>
                </c:pt>
                <c:pt idx="4">
                  <c:v>Combined 6th 2017</c:v>
                </c:pt>
                <c:pt idx="5">
                  <c:v>Combined 6th 2018</c:v>
                </c:pt>
                <c:pt idx="6">
                  <c:v>MT 8th 2017</c:v>
                </c:pt>
                <c:pt idx="7">
                  <c:v>MT 8th 2018</c:v>
                </c:pt>
                <c:pt idx="8">
                  <c:v>WCH 8th 2017</c:v>
                </c:pt>
                <c:pt idx="9">
                  <c:v>WCH 8th 2018</c:v>
                </c:pt>
                <c:pt idx="10">
                  <c:v>Combined 8th 2017</c:v>
                </c:pt>
                <c:pt idx="11">
                  <c:v>Combined 8th 2018</c:v>
                </c:pt>
                <c:pt idx="12">
                  <c:v>MT 10th 2017</c:v>
                </c:pt>
                <c:pt idx="13">
                  <c:v>MT 10th 2018</c:v>
                </c:pt>
                <c:pt idx="14">
                  <c:v>WCH 10th 2017</c:v>
                </c:pt>
                <c:pt idx="15">
                  <c:v>WCH 10th 2018</c:v>
                </c:pt>
                <c:pt idx="16">
                  <c:v>Combined 10th 2017</c:v>
                </c:pt>
                <c:pt idx="17">
                  <c:v>Combined 10th 2018</c:v>
                </c:pt>
                <c:pt idx="18">
                  <c:v>Combined 2017</c:v>
                </c:pt>
                <c:pt idx="19">
                  <c:v>Combined 2018</c:v>
                </c:pt>
              </c:strCache>
            </c:strRef>
          </c:cat>
          <c:val>
            <c:numRef>
              <c:f>Sheet1!$G$2:$G$21</c:f>
              <c:numCache>
                <c:formatCode>General</c:formatCode>
                <c:ptCount val="20"/>
                <c:pt idx="1">
                  <c:v>1.05</c:v>
                </c:pt>
                <c:pt idx="3">
                  <c:v>1.83</c:v>
                </c:pt>
                <c:pt idx="5">
                  <c:v>1.41</c:v>
                </c:pt>
                <c:pt idx="7">
                  <c:v>1.01</c:v>
                </c:pt>
                <c:pt idx="9">
                  <c:v>0.73</c:v>
                </c:pt>
                <c:pt idx="11">
                  <c:v>0.9</c:v>
                </c:pt>
                <c:pt idx="13">
                  <c:v>0</c:v>
                </c:pt>
                <c:pt idx="15">
                  <c:v>1.25</c:v>
                </c:pt>
                <c:pt idx="17">
                  <c:v>0.38</c:v>
                </c:pt>
                <c:pt idx="19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F7-4FA3-8BDD-DF5F2D13376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Heroine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MT 6th 2017</c:v>
                </c:pt>
                <c:pt idx="1">
                  <c:v>MT 6th 2018</c:v>
                </c:pt>
                <c:pt idx="2">
                  <c:v>WCH 6th 2017</c:v>
                </c:pt>
                <c:pt idx="3">
                  <c:v>WCH 6th 2018</c:v>
                </c:pt>
                <c:pt idx="4">
                  <c:v>Combined 6th 2017</c:v>
                </c:pt>
                <c:pt idx="5">
                  <c:v>Combined 6th 2018</c:v>
                </c:pt>
                <c:pt idx="6">
                  <c:v>MT 8th 2017</c:v>
                </c:pt>
                <c:pt idx="7">
                  <c:v>MT 8th 2018</c:v>
                </c:pt>
                <c:pt idx="8">
                  <c:v>WCH 8th 2017</c:v>
                </c:pt>
                <c:pt idx="9">
                  <c:v>WCH 8th 2018</c:v>
                </c:pt>
                <c:pt idx="10">
                  <c:v>Combined 8th 2017</c:v>
                </c:pt>
                <c:pt idx="11">
                  <c:v>Combined 8th 2018</c:v>
                </c:pt>
                <c:pt idx="12">
                  <c:v>MT 10th 2017</c:v>
                </c:pt>
                <c:pt idx="13">
                  <c:v>MT 10th 2018</c:v>
                </c:pt>
                <c:pt idx="14">
                  <c:v>WCH 10th 2017</c:v>
                </c:pt>
                <c:pt idx="15">
                  <c:v>WCH 10th 2018</c:v>
                </c:pt>
                <c:pt idx="16">
                  <c:v>Combined 10th 2017</c:v>
                </c:pt>
                <c:pt idx="17">
                  <c:v>Combined 10th 2018</c:v>
                </c:pt>
                <c:pt idx="18">
                  <c:v>Combined 2017</c:v>
                </c:pt>
                <c:pt idx="19">
                  <c:v>Combined 2018</c:v>
                </c:pt>
              </c:strCache>
            </c:strRef>
          </c:cat>
          <c:val>
            <c:numRef>
              <c:f>Sheet1!$H$2:$H$21</c:f>
              <c:numCache>
                <c:formatCode>General</c:formatCode>
                <c:ptCount val="20"/>
                <c:pt idx="1">
                  <c:v>0</c:v>
                </c:pt>
                <c:pt idx="3">
                  <c:v>0</c:v>
                </c:pt>
                <c:pt idx="5">
                  <c:v>0</c:v>
                </c:pt>
                <c:pt idx="7">
                  <c:v>0</c:v>
                </c:pt>
                <c:pt idx="9">
                  <c:v>0</c:v>
                </c:pt>
                <c:pt idx="11">
                  <c:v>0</c:v>
                </c:pt>
                <c:pt idx="13">
                  <c:v>0.55000000000000004</c:v>
                </c:pt>
                <c:pt idx="15">
                  <c:v>1.25</c:v>
                </c:pt>
                <c:pt idx="17">
                  <c:v>0.76</c:v>
                </c:pt>
                <c:pt idx="1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F7-4FA3-8BDD-DF5F2D133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930232"/>
        <c:axId val="219936896"/>
      </c:barChart>
      <c:catAx>
        <c:axId val="21993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936896"/>
        <c:crosses val="autoZero"/>
        <c:auto val="1"/>
        <c:lblAlgn val="ctr"/>
        <c:lblOffset val="100"/>
        <c:noMultiLvlLbl val="0"/>
      </c:catAx>
      <c:valAx>
        <c:axId val="21993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93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Youth substance use data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Fayette County </a:t>
            </a:r>
            <a:r>
              <a:rPr lang="en-US"/>
              <a:t>prevention coalition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2FCD0-13A8-4D1D-B667-6C4D5A36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4" y="2996375"/>
            <a:ext cx="1381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8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30 day use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463098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77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86FCB-FA16-45ED-9782-640CBFE4B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Youth alcohol past 30 day use rates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59DE20-CBA4-4FED-B0F3-4731470A7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46973"/>
              </p:ext>
            </p:extLst>
          </p:nvPr>
        </p:nvGraphicFramePr>
        <p:xfrm>
          <a:off x="2032000" y="719666"/>
          <a:ext cx="8583612" cy="319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204">
                  <a:extLst>
                    <a:ext uri="{9D8B030D-6E8A-4147-A177-3AD203B41FA5}">
                      <a16:colId xmlns:a16="http://schemas.microsoft.com/office/drawing/2014/main" val="2563046353"/>
                    </a:ext>
                  </a:extLst>
                </a:gridCol>
                <a:gridCol w="2861204">
                  <a:extLst>
                    <a:ext uri="{9D8B030D-6E8A-4147-A177-3AD203B41FA5}">
                      <a16:colId xmlns:a16="http://schemas.microsoft.com/office/drawing/2014/main" val="1827587284"/>
                    </a:ext>
                  </a:extLst>
                </a:gridCol>
                <a:gridCol w="2861204">
                  <a:extLst>
                    <a:ext uri="{9D8B030D-6E8A-4147-A177-3AD203B41FA5}">
                      <a16:colId xmlns:a16="http://schemas.microsoft.com/office/drawing/2014/main" val="316692007"/>
                    </a:ext>
                  </a:extLst>
                </a:gridCol>
              </a:tblGrid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Grade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82187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57146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3398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8602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Combined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0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36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86FCB-FA16-45ED-9782-640CBFE4B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Youth tobacco past 30 day use rates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59DE20-CBA4-4FED-B0F3-4731470A7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27685"/>
              </p:ext>
            </p:extLst>
          </p:nvPr>
        </p:nvGraphicFramePr>
        <p:xfrm>
          <a:off x="2032000" y="719666"/>
          <a:ext cx="8583612" cy="319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204">
                  <a:extLst>
                    <a:ext uri="{9D8B030D-6E8A-4147-A177-3AD203B41FA5}">
                      <a16:colId xmlns:a16="http://schemas.microsoft.com/office/drawing/2014/main" val="2563046353"/>
                    </a:ext>
                  </a:extLst>
                </a:gridCol>
                <a:gridCol w="2861204">
                  <a:extLst>
                    <a:ext uri="{9D8B030D-6E8A-4147-A177-3AD203B41FA5}">
                      <a16:colId xmlns:a16="http://schemas.microsoft.com/office/drawing/2014/main" val="1827587284"/>
                    </a:ext>
                  </a:extLst>
                </a:gridCol>
                <a:gridCol w="2861204">
                  <a:extLst>
                    <a:ext uri="{9D8B030D-6E8A-4147-A177-3AD203B41FA5}">
                      <a16:colId xmlns:a16="http://schemas.microsoft.com/office/drawing/2014/main" val="316692007"/>
                    </a:ext>
                  </a:extLst>
                </a:gridCol>
              </a:tblGrid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Grade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82187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57146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3398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8602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Combined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0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55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86FCB-FA16-45ED-9782-640CBFE4B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Youth marijuana past 30 day use rates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59DE20-CBA4-4FED-B0F3-4731470A7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3232"/>
              </p:ext>
            </p:extLst>
          </p:nvPr>
        </p:nvGraphicFramePr>
        <p:xfrm>
          <a:off x="2032000" y="719666"/>
          <a:ext cx="8583612" cy="319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204">
                  <a:extLst>
                    <a:ext uri="{9D8B030D-6E8A-4147-A177-3AD203B41FA5}">
                      <a16:colId xmlns:a16="http://schemas.microsoft.com/office/drawing/2014/main" val="2563046353"/>
                    </a:ext>
                  </a:extLst>
                </a:gridCol>
                <a:gridCol w="2861204">
                  <a:extLst>
                    <a:ext uri="{9D8B030D-6E8A-4147-A177-3AD203B41FA5}">
                      <a16:colId xmlns:a16="http://schemas.microsoft.com/office/drawing/2014/main" val="1827587284"/>
                    </a:ext>
                  </a:extLst>
                </a:gridCol>
                <a:gridCol w="2861204">
                  <a:extLst>
                    <a:ext uri="{9D8B030D-6E8A-4147-A177-3AD203B41FA5}">
                      <a16:colId xmlns:a16="http://schemas.microsoft.com/office/drawing/2014/main" val="316692007"/>
                    </a:ext>
                  </a:extLst>
                </a:gridCol>
              </a:tblGrid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Grade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82187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57146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3398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8602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Combined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0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23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86FCB-FA16-45ED-9782-640CBFE4B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Youth prescription drugs past 30 day use rates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59DE20-CBA4-4FED-B0F3-4731470A7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42755"/>
              </p:ext>
            </p:extLst>
          </p:nvPr>
        </p:nvGraphicFramePr>
        <p:xfrm>
          <a:off x="2032000" y="719666"/>
          <a:ext cx="8583612" cy="319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204">
                  <a:extLst>
                    <a:ext uri="{9D8B030D-6E8A-4147-A177-3AD203B41FA5}">
                      <a16:colId xmlns:a16="http://schemas.microsoft.com/office/drawing/2014/main" val="2563046353"/>
                    </a:ext>
                  </a:extLst>
                </a:gridCol>
                <a:gridCol w="2861204">
                  <a:extLst>
                    <a:ext uri="{9D8B030D-6E8A-4147-A177-3AD203B41FA5}">
                      <a16:colId xmlns:a16="http://schemas.microsoft.com/office/drawing/2014/main" val="1827587284"/>
                    </a:ext>
                  </a:extLst>
                </a:gridCol>
                <a:gridCol w="2861204">
                  <a:extLst>
                    <a:ext uri="{9D8B030D-6E8A-4147-A177-3AD203B41FA5}">
                      <a16:colId xmlns:a16="http://schemas.microsoft.com/office/drawing/2014/main" val="316692007"/>
                    </a:ext>
                  </a:extLst>
                </a:gridCol>
              </a:tblGrid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Grade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82187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57146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3398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8602"/>
                  </a:ext>
                </a:extLst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/>
                        <a:t>Combined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0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146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4553</TotalTime>
  <Words>144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Youth substance use data 2018</vt:lpstr>
      <vt:lpstr>Past 30 day use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substance use data 2017</dc:title>
  <dc:creator>Christina Blair</dc:creator>
  <cp:lastModifiedBy>Christina Blair</cp:lastModifiedBy>
  <cp:revision>30</cp:revision>
  <dcterms:created xsi:type="dcterms:W3CDTF">2017-04-06T18:55:06Z</dcterms:created>
  <dcterms:modified xsi:type="dcterms:W3CDTF">2019-04-10T18:34:58Z</dcterms:modified>
</cp:coreProperties>
</file>